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handoutMasterIdLst>
    <p:handoutMasterId r:id="rId33"/>
  </p:handoutMasterIdLst>
  <p:sldIdLst>
    <p:sldId id="256" r:id="rId2"/>
    <p:sldId id="319" r:id="rId3"/>
    <p:sldId id="287" r:id="rId4"/>
    <p:sldId id="286" r:id="rId5"/>
    <p:sldId id="288" r:id="rId6"/>
    <p:sldId id="305" r:id="rId7"/>
    <p:sldId id="312" r:id="rId8"/>
    <p:sldId id="290" r:id="rId9"/>
    <p:sldId id="291" r:id="rId10"/>
    <p:sldId id="292" r:id="rId11"/>
    <p:sldId id="263" r:id="rId12"/>
    <p:sldId id="313" r:id="rId13"/>
    <p:sldId id="327" r:id="rId14"/>
    <p:sldId id="306" r:id="rId15"/>
    <p:sldId id="307" r:id="rId16"/>
    <p:sldId id="328" r:id="rId17"/>
    <p:sldId id="308" r:id="rId18"/>
    <p:sldId id="268" r:id="rId19"/>
    <p:sldId id="274" r:id="rId20"/>
    <p:sldId id="294" r:id="rId21"/>
    <p:sldId id="300" r:id="rId22"/>
    <p:sldId id="298" r:id="rId23"/>
    <p:sldId id="303" r:id="rId24"/>
    <p:sldId id="299" r:id="rId25"/>
    <p:sldId id="297" r:id="rId26"/>
    <p:sldId id="295" r:id="rId27"/>
    <p:sldId id="296" r:id="rId28"/>
    <p:sldId id="301" r:id="rId29"/>
    <p:sldId id="302" r:id="rId30"/>
    <p:sldId id="329" r:id="rId31"/>
  </p:sldIdLst>
  <p:sldSz cx="9144000" cy="6858000" type="screen4x3"/>
  <p:notesSz cx="6881813" cy="100155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040404"/>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88845" autoAdjust="0"/>
  </p:normalViewPr>
  <p:slideViewPr>
    <p:cSldViewPr>
      <p:cViewPr varScale="1">
        <p:scale>
          <a:sx n="66" d="100"/>
          <a:sy n="66" d="100"/>
        </p:scale>
        <p:origin x="-1206" y="-102"/>
      </p:cViewPr>
      <p:guideLst>
        <p:guide orient="horz" pos="2160"/>
        <p:guide pos="2880"/>
      </p:guideLst>
    </p:cSldViewPr>
  </p:slideViewPr>
  <p:outlineViewPr>
    <p:cViewPr>
      <p:scale>
        <a:sx n="33" d="100"/>
        <a:sy n="33" d="100"/>
      </p:scale>
      <p:origin x="0" y="17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0777"/>
          </a:xfrm>
          <a:prstGeom prst="rect">
            <a:avLst/>
          </a:prstGeom>
        </p:spPr>
        <p:txBody>
          <a:bodyPr vert="horz" lIns="96551" tIns="48276" rIns="96551" bIns="48276" rtlCol="0"/>
          <a:lstStyle>
            <a:lvl1pPr algn="l">
              <a:defRPr sz="1300"/>
            </a:lvl1pPr>
          </a:lstStyle>
          <a:p>
            <a:endParaRPr lang="fr-FR" dirty="0"/>
          </a:p>
        </p:txBody>
      </p:sp>
      <p:sp>
        <p:nvSpPr>
          <p:cNvPr id="3" name="Espace réservé de la date 2"/>
          <p:cNvSpPr>
            <a:spLocks noGrp="1"/>
          </p:cNvSpPr>
          <p:nvPr>
            <p:ph type="dt" sz="quarter" idx="1"/>
          </p:nvPr>
        </p:nvSpPr>
        <p:spPr>
          <a:xfrm>
            <a:off x="3898102" y="0"/>
            <a:ext cx="2982119" cy="500777"/>
          </a:xfrm>
          <a:prstGeom prst="rect">
            <a:avLst/>
          </a:prstGeom>
        </p:spPr>
        <p:txBody>
          <a:bodyPr vert="horz" lIns="96551" tIns="48276" rIns="96551" bIns="48276" rtlCol="0"/>
          <a:lstStyle>
            <a:lvl1pPr algn="r">
              <a:defRPr sz="1300"/>
            </a:lvl1pPr>
          </a:lstStyle>
          <a:p>
            <a:fld id="{FEDF57D2-8F3E-4A9F-A3AB-EFAE1BD054A8}" type="datetimeFigureOut">
              <a:rPr lang="fr-FR" smtClean="0"/>
              <a:pPr/>
              <a:t>16/04/2012</a:t>
            </a:fld>
            <a:endParaRPr lang="fr-FR" dirty="0"/>
          </a:p>
        </p:txBody>
      </p:sp>
      <p:sp>
        <p:nvSpPr>
          <p:cNvPr id="4" name="Espace réservé du pied de page 3"/>
          <p:cNvSpPr>
            <a:spLocks noGrp="1"/>
          </p:cNvSpPr>
          <p:nvPr>
            <p:ph type="ftr" sz="quarter" idx="2"/>
          </p:nvPr>
        </p:nvSpPr>
        <p:spPr>
          <a:xfrm>
            <a:off x="0" y="9513023"/>
            <a:ext cx="2982119" cy="500777"/>
          </a:xfrm>
          <a:prstGeom prst="rect">
            <a:avLst/>
          </a:prstGeom>
        </p:spPr>
        <p:txBody>
          <a:bodyPr vert="horz" lIns="96551" tIns="48276" rIns="96551" bIns="48276" rtlCol="0" anchor="b"/>
          <a:lstStyle>
            <a:lvl1pPr algn="l">
              <a:defRPr sz="1300"/>
            </a:lvl1pPr>
          </a:lstStyle>
          <a:p>
            <a:endParaRPr lang="fr-FR" dirty="0"/>
          </a:p>
        </p:txBody>
      </p:sp>
      <p:sp>
        <p:nvSpPr>
          <p:cNvPr id="5" name="Espace réservé du numéro de diapositive 4"/>
          <p:cNvSpPr>
            <a:spLocks noGrp="1"/>
          </p:cNvSpPr>
          <p:nvPr>
            <p:ph type="sldNum" sz="quarter" idx="3"/>
          </p:nvPr>
        </p:nvSpPr>
        <p:spPr>
          <a:xfrm>
            <a:off x="3898102" y="9513023"/>
            <a:ext cx="2982119" cy="500777"/>
          </a:xfrm>
          <a:prstGeom prst="rect">
            <a:avLst/>
          </a:prstGeom>
        </p:spPr>
        <p:txBody>
          <a:bodyPr vert="horz" lIns="96551" tIns="48276" rIns="96551" bIns="48276" rtlCol="0" anchor="b"/>
          <a:lstStyle>
            <a:lvl1pPr algn="r">
              <a:defRPr sz="1300"/>
            </a:lvl1pPr>
          </a:lstStyle>
          <a:p>
            <a:fld id="{723A2A9A-7C7D-47D2-8081-DF1C5E2AC171}" type="slidenum">
              <a:rPr lang="fr-FR" smtClean="0"/>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0777"/>
          </a:xfrm>
          <a:prstGeom prst="rect">
            <a:avLst/>
          </a:prstGeom>
        </p:spPr>
        <p:txBody>
          <a:bodyPr vert="horz" lIns="96551" tIns="48276" rIns="96551" bIns="48276" rtlCol="0"/>
          <a:lstStyle>
            <a:lvl1pPr algn="l">
              <a:defRPr sz="1300"/>
            </a:lvl1pPr>
          </a:lstStyle>
          <a:p>
            <a:endParaRPr lang="fr-FR" dirty="0"/>
          </a:p>
        </p:txBody>
      </p:sp>
      <p:sp>
        <p:nvSpPr>
          <p:cNvPr id="3" name="Espace réservé de la date 2"/>
          <p:cNvSpPr>
            <a:spLocks noGrp="1"/>
          </p:cNvSpPr>
          <p:nvPr>
            <p:ph type="dt" idx="1"/>
          </p:nvPr>
        </p:nvSpPr>
        <p:spPr>
          <a:xfrm>
            <a:off x="3898102" y="0"/>
            <a:ext cx="2982119" cy="500777"/>
          </a:xfrm>
          <a:prstGeom prst="rect">
            <a:avLst/>
          </a:prstGeom>
        </p:spPr>
        <p:txBody>
          <a:bodyPr vert="horz" lIns="96551" tIns="48276" rIns="96551" bIns="48276" rtlCol="0"/>
          <a:lstStyle>
            <a:lvl1pPr algn="r">
              <a:defRPr sz="1300"/>
            </a:lvl1pPr>
          </a:lstStyle>
          <a:p>
            <a:fld id="{4B68AC30-3AE5-48D5-8926-3B5CFB1D3345}" type="datetimeFigureOut">
              <a:rPr lang="fr-FR" smtClean="0"/>
              <a:pPr/>
              <a:t>16/04/2012</a:t>
            </a:fld>
            <a:endParaRPr lang="fr-FR" dirty="0"/>
          </a:p>
        </p:txBody>
      </p:sp>
      <p:sp>
        <p:nvSpPr>
          <p:cNvPr id="4" name="Espace réservé de l'image des diapositives 3"/>
          <p:cNvSpPr>
            <a:spLocks noGrp="1" noRot="1" noChangeAspect="1"/>
          </p:cNvSpPr>
          <p:nvPr>
            <p:ph type="sldImg" idx="2"/>
          </p:nvPr>
        </p:nvSpPr>
        <p:spPr>
          <a:xfrm>
            <a:off x="938213" y="750888"/>
            <a:ext cx="5006975" cy="3756025"/>
          </a:xfrm>
          <a:prstGeom prst="rect">
            <a:avLst/>
          </a:prstGeom>
          <a:noFill/>
          <a:ln w="12700">
            <a:solidFill>
              <a:prstClr val="black"/>
            </a:solidFill>
          </a:ln>
        </p:spPr>
        <p:txBody>
          <a:bodyPr vert="horz" lIns="96551" tIns="48276" rIns="96551" bIns="48276" rtlCol="0" anchor="ctr"/>
          <a:lstStyle/>
          <a:p>
            <a:endParaRPr lang="fr-FR" dirty="0"/>
          </a:p>
        </p:txBody>
      </p:sp>
      <p:sp>
        <p:nvSpPr>
          <p:cNvPr id="5" name="Espace réservé des commentaires 4"/>
          <p:cNvSpPr>
            <a:spLocks noGrp="1"/>
          </p:cNvSpPr>
          <p:nvPr>
            <p:ph type="body" sz="quarter" idx="3"/>
          </p:nvPr>
        </p:nvSpPr>
        <p:spPr>
          <a:xfrm>
            <a:off x="688182" y="4757381"/>
            <a:ext cx="5505450" cy="4506992"/>
          </a:xfrm>
          <a:prstGeom prst="rect">
            <a:avLst/>
          </a:prstGeom>
        </p:spPr>
        <p:txBody>
          <a:bodyPr vert="horz" lIns="96551" tIns="48276" rIns="96551" bIns="48276"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3023"/>
            <a:ext cx="2982119" cy="500777"/>
          </a:xfrm>
          <a:prstGeom prst="rect">
            <a:avLst/>
          </a:prstGeom>
        </p:spPr>
        <p:txBody>
          <a:bodyPr vert="horz" lIns="96551" tIns="48276" rIns="96551" bIns="48276"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3898102" y="9513023"/>
            <a:ext cx="2982119" cy="500777"/>
          </a:xfrm>
          <a:prstGeom prst="rect">
            <a:avLst/>
          </a:prstGeom>
        </p:spPr>
        <p:txBody>
          <a:bodyPr vert="horz" lIns="96551" tIns="48276" rIns="96551" bIns="48276" rtlCol="0" anchor="b"/>
          <a:lstStyle>
            <a:lvl1pPr algn="r">
              <a:defRPr sz="1300"/>
            </a:lvl1pPr>
          </a:lstStyle>
          <a:p>
            <a:fld id="{861C557E-A670-45B6-AED5-00CD3EA15A82}"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15</a:t>
            </a:fld>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16</a:t>
            </a:fld>
            <a:endParaRPr lang="fr-F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17</a:t>
            </a:fld>
            <a:endParaRPr lang="fr-F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18</a:t>
            </a:fld>
            <a:endParaRPr lang="fr-F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defTabSz="965515">
              <a:defRPr/>
            </a:pPr>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19</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Je n’ai retenu que les classes comportant un niveau grande section puisque</a:t>
            </a:r>
            <a:r>
              <a:rPr lang="fr-FR" baseline="0" dirty="0" smtClean="0"/>
              <a:t> l’enseignement de l’écriture cursive ne doit se faire selon les IO que dans ce niveau.</a:t>
            </a:r>
          </a:p>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a:t>
            </a:fld>
            <a:endParaRPr lang="fr-F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20</a:t>
            </a:fld>
            <a:endParaRPr lang="fr-F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L’écriture est polysémique</a:t>
            </a:r>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21</a:t>
            </a:fld>
            <a:endParaRPr lang="fr-F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22</a:t>
            </a:fld>
            <a:endParaRPr lang="fr-F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23</a:t>
            </a:fld>
            <a:endParaRPr lang="fr-F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24</a:t>
            </a:fld>
            <a:endParaRPr lang="fr-F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Exemple de zerbato poudou, vytgoski: faire, dire le</a:t>
            </a:r>
            <a:r>
              <a:rPr lang="fr-FR" baseline="0" dirty="0" smtClean="0"/>
              <a:t> faire, penser le faire.</a:t>
            </a:r>
          </a:p>
          <a:p>
            <a:r>
              <a:rPr lang="fr-FR" baseline="0" dirty="0" smtClean="0"/>
              <a:t>Analyser reconnaître transposer </a:t>
            </a:r>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25</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On parle de conscience disciplinaire, de clarté cognitive. (Martine fialip Barrate; filjakov,)</a:t>
            </a:r>
          </a:p>
          <a:p>
            <a:r>
              <a:rPr lang="fr-FR" dirty="0" smtClean="0"/>
              <a:t>Écrire c’est pour</a:t>
            </a:r>
            <a:r>
              <a:rPr lang="fr-FR" baseline="0" dirty="0" smtClean="0"/>
              <a:t> apprendre à lire</a:t>
            </a:r>
          </a:p>
          <a:p>
            <a:r>
              <a:rPr lang="fr-FR" baseline="0" dirty="0" smtClean="0"/>
              <a:t>Ecrire c’est pour grandir mais écrire c’est aussi le fait des grands, c’est accepter de grandir</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26</a:t>
            </a:fld>
            <a:endParaRPr lang="fr-F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27</a:t>
            </a:fld>
            <a:endParaRPr lang="fr-F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28</a:t>
            </a:fld>
            <a:endParaRPr lang="fr-F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29</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3</a:t>
            </a:fld>
            <a:endParaRPr lang="fr-F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30</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5</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6</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7</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introduire les points interrogés suivants.</a:t>
            </a:r>
          </a:p>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8</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1C557E-A670-45B6-AED5-00CD3EA15A82}"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69FAA723-3823-42A3-8B19-DEB7BE42CBD3}" type="datetimeFigureOut">
              <a:rPr lang="fr-FR" smtClean="0"/>
              <a:pPr/>
              <a:t>16/04/2012</a:t>
            </a:fld>
            <a:endParaRPr lang="fr-FR" dirty="0"/>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dirty="0"/>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29C31E93-137E-486B-8A94-2B63E18EB79D}" type="slidenum">
              <a:rPr lang="fr-FR" smtClean="0"/>
              <a:pPr/>
              <a:t>‹N°›</a:t>
            </a:fld>
            <a:endParaRPr lang="fr-FR" dirty="0"/>
          </a:p>
        </p:txBody>
      </p:sp>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9FAA723-3823-42A3-8B19-DEB7BE42CBD3}" type="datetimeFigureOut">
              <a:rPr lang="fr-FR" smtClean="0"/>
              <a:pPr/>
              <a:t>16/04/2012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29C31E93-137E-486B-8A94-2B63E18EB79D}" type="slidenum">
              <a:rPr lang="fr-FR" smtClean="0"/>
              <a:pPr/>
              <a:t>‹N°›</a:t>
            </a:fld>
            <a:endParaRPr lang="fr-FR" dirty="0"/>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9FAA723-3823-42A3-8B19-DEB7BE42CBD3}" type="datetimeFigureOut">
              <a:rPr lang="fr-FR" smtClean="0"/>
              <a:pPr/>
              <a:t>16/04/2012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29C31E93-137E-486B-8A94-2B63E18EB79D}" type="slidenum">
              <a:rPr lang="fr-FR" smtClean="0"/>
              <a:pPr/>
              <a:t>‹N°›</a:t>
            </a:fld>
            <a:endParaRPr lang="fr-FR" dirty="0"/>
          </a:p>
        </p:txBody>
      </p:sp>
    </p:spTree>
  </p:cSld>
  <p:clrMapOvr>
    <a:masterClrMapping/>
  </p:clrMapOvr>
  <p:transition spd="med">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9FAA723-3823-42A3-8B19-DEB7BE42CBD3}" type="datetimeFigureOut">
              <a:rPr lang="fr-FR" smtClean="0"/>
              <a:pPr/>
              <a:t>16/04/2012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29C31E93-137E-486B-8A94-2B63E18EB79D}" type="slidenum">
              <a:rPr lang="fr-FR" smtClean="0"/>
              <a:pPr/>
              <a:t>‹N°›</a:t>
            </a:fld>
            <a:endParaRPr lang="fr-FR" dirty="0"/>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69FAA723-3823-42A3-8B19-DEB7BE42CBD3}" type="datetimeFigureOut">
              <a:rPr lang="fr-FR" smtClean="0"/>
              <a:pPr/>
              <a:t>16/04/2012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29C31E93-137E-486B-8A94-2B63E18EB79D}" type="slidenum">
              <a:rPr lang="fr-FR" smtClean="0"/>
              <a:pPr/>
              <a:t>‹N°›</a:t>
            </a:fld>
            <a:endParaRPr lang="fr-FR"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9FAA723-3823-42A3-8B19-DEB7BE42CBD3}" type="datetimeFigureOut">
              <a:rPr lang="fr-FR" smtClean="0"/>
              <a:pPr/>
              <a:t>16/04/2012</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29C31E93-137E-486B-8A94-2B63E18EB79D}" type="slidenum">
              <a:rPr lang="fr-FR" smtClean="0"/>
              <a:pPr/>
              <a:t>‹N°›</a:t>
            </a:fld>
            <a:endParaRPr lang="fr-FR" dirty="0"/>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9FAA723-3823-42A3-8B19-DEB7BE42CBD3}" type="datetimeFigureOut">
              <a:rPr lang="fr-FR" smtClean="0"/>
              <a:pPr/>
              <a:t>16/04/2012</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29C31E93-137E-486B-8A94-2B63E18EB79D}"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69FAA723-3823-42A3-8B19-DEB7BE42CBD3}" type="datetimeFigureOut">
              <a:rPr lang="fr-FR" smtClean="0"/>
              <a:pPr/>
              <a:t>16/04/2012</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29C31E93-137E-486B-8A94-2B63E18EB79D}" type="slidenum">
              <a:rPr lang="fr-FR" smtClean="0"/>
              <a:pPr/>
              <a:t>‹N°›</a:t>
            </a:fld>
            <a:endParaRPr lang="fr-FR" dirty="0"/>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69FAA723-3823-42A3-8B19-DEB7BE42CBD3}" type="datetimeFigureOut">
              <a:rPr lang="fr-FR" smtClean="0"/>
              <a:pPr/>
              <a:t>16/04/2012</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29C31E93-137E-486B-8A94-2B63E18EB79D}" type="slidenum">
              <a:rPr lang="fr-FR" smtClean="0"/>
              <a:pPr/>
              <a:t>‹N°›</a:t>
            </a:fld>
            <a:endParaRPr lang="fr-FR" dirty="0"/>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69FAA723-3823-42A3-8B19-DEB7BE42CBD3}" type="datetimeFigureOut">
              <a:rPr lang="fr-FR" smtClean="0"/>
              <a:pPr/>
              <a:t>16/04/2012</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29C31E93-137E-486B-8A94-2B63E18EB79D}"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69FAA723-3823-42A3-8B19-DEB7BE42CBD3}" type="datetimeFigureOut">
              <a:rPr lang="fr-FR" smtClean="0"/>
              <a:pPr/>
              <a:t>16/04/2012</a:t>
            </a:fld>
            <a:endParaRPr lang="fr-FR" dirty="0"/>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dirty="0"/>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29C31E93-137E-486B-8A94-2B63E18EB79D}" type="slidenum">
              <a:rPr lang="fr-FR" smtClean="0"/>
              <a:pPr/>
              <a:t>‹N°›</a:t>
            </a:fld>
            <a:endParaRPr lang="fr-FR"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FAA723-3823-42A3-8B19-DEB7BE42CBD3}" type="datetimeFigureOut">
              <a:rPr lang="fr-FR" smtClean="0"/>
              <a:pPr/>
              <a:t>16/04/2012</a:t>
            </a:fld>
            <a:endParaRPr lang="fr-FR" dirty="0"/>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dirty="0"/>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C31E93-137E-486B-8A94-2B63E18EB79D}"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wip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1.xml.rels><?xml version="1.0" encoding="UTF-8" standalone="yes"?>
<Relationships xmlns="http://schemas.openxmlformats.org/package/2006/relationships"><Relationship Id="rId8" Type="http://schemas.openxmlformats.org/officeDocument/2006/relationships/image" Target="http://www.bloc-rhodia.fr/Fichiers/seyes-21.gif" TargetMode="External"/><Relationship Id="rId13" Type="http://schemas.openxmlformats.org/officeDocument/2006/relationships/image" Target="../media/image20.jpeg"/><Relationship Id="rId18" Type="http://schemas.openxmlformats.org/officeDocument/2006/relationships/image" Target="http://pres.papeteriefontenelles.com/images/quad.gif" TargetMode="External"/><Relationship Id="rId3" Type="http://schemas.openxmlformats.org/officeDocument/2006/relationships/image" Target="../media/image15.jpeg"/><Relationship Id="rId7" Type="http://schemas.openxmlformats.org/officeDocument/2006/relationships/image" Target="../media/image17.png"/><Relationship Id="rId12" Type="http://schemas.openxmlformats.org/officeDocument/2006/relationships/image" Target="http://www.cahieroxford.com/apprendre/iso_album/seyes_3mm_100x600.jpg" TargetMode="External"/><Relationship Id="rId17" Type="http://schemas.openxmlformats.org/officeDocument/2006/relationships/image" Target="../media/image22.gif"/><Relationship Id="rId2" Type="http://schemas.openxmlformats.org/officeDocument/2006/relationships/notesSlide" Target="../notesSlides/notesSlide11.xml"/><Relationship Id="rId16" Type="http://schemas.openxmlformats.org/officeDocument/2006/relationships/image" Target="http://www.bloc-rhodia.fr/Fichiers/L7-17.gif" TargetMode="External"/><Relationship Id="rId1" Type="http://schemas.openxmlformats.org/officeDocument/2006/relationships/slideLayout" Target="../slideLayouts/slideLayout2.xml"/><Relationship Id="rId6" Type="http://schemas.openxmlformats.org/officeDocument/2006/relationships/image" Target="http://www.bloc-rhodia.fr/Fichiers/5_5pttcaro-16.gif" TargetMode="External"/><Relationship Id="rId11" Type="http://schemas.openxmlformats.org/officeDocument/2006/relationships/image" Target="../media/image19.jpeg"/><Relationship Id="rId5" Type="http://schemas.openxmlformats.org/officeDocument/2006/relationships/image" Target="../media/image16.png"/><Relationship Id="rId15" Type="http://schemas.openxmlformats.org/officeDocument/2006/relationships/image" Target="../media/image21.png"/><Relationship Id="rId10" Type="http://schemas.openxmlformats.org/officeDocument/2006/relationships/image" Target="http://pres.papeteriefontenelles.com/images/tr_dlc.gif" TargetMode="External"/><Relationship Id="rId4" Type="http://schemas.openxmlformats.org/officeDocument/2006/relationships/image" Target="http://www.cahieroxford.com/apprendre/iso_album/uni_100x600.jpg" TargetMode="External"/><Relationship Id="rId9" Type="http://schemas.openxmlformats.org/officeDocument/2006/relationships/image" Target="../media/image18.gif"/><Relationship Id="rId14" Type="http://schemas.openxmlformats.org/officeDocument/2006/relationships/image" Target="http://www.cahieroxford.com/apprendre/iso_album/dl_2_8_100x600.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14414" y="357166"/>
            <a:ext cx="6357982" cy="369332"/>
          </a:xfrm>
          <a:prstGeom prst="rect">
            <a:avLst/>
          </a:prstGeom>
          <a:noFill/>
        </p:spPr>
        <p:txBody>
          <a:bodyPr wrap="square" rtlCol="0">
            <a:spAutoFit/>
          </a:bodyPr>
          <a:lstStyle/>
          <a:p>
            <a:pPr algn="ctr"/>
            <a:r>
              <a:rPr lang="fr-FR" b="1" dirty="0" smtClean="0">
                <a:latin typeface="Century Schoolbook" pitchFamily="18" charset="0"/>
              </a:rPr>
              <a:t>Inspection départementale Roubaix Est</a:t>
            </a:r>
            <a:endParaRPr lang="fr-FR" b="1" dirty="0">
              <a:latin typeface="Century Schoolbook" pitchFamily="18" charset="0"/>
            </a:endParaRPr>
          </a:p>
        </p:txBody>
      </p:sp>
      <p:sp>
        <p:nvSpPr>
          <p:cNvPr id="6" name="ZoneTexte 5"/>
          <p:cNvSpPr txBox="1"/>
          <p:nvPr/>
        </p:nvSpPr>
        <p:spPr>
          <a:xfrm>
            <a:off x="5286380" y="6143644"/>
            <a:ext cx="3500462" cy="369332"/>
          </a:xfrm>
          <a:prstGeom prst="rect">
            <a:avLst/>
          </a:prstGeom>
          <a:noFill/>
        </p:spPr>
        <p:txBody>
          <a:bodyPr wrap="square" rtlCol="0">
            <a:spAutoFit/>
          </a:bodyPr>
          <a:lstStyle/>
          <a:p>
            <a:r>
              <a:rPr lang="fr-FR" dirty="0" smtClean="0">
                <a:latin typeface="CrayonL" pitchFamily="2" charset="0"/>
              </a:rPr>
              <a:t>Virginie Soufflet  décembre 2010</a:t>
            </a:r>
            <a:endParaRPr lang="fr-FR" dirty="0">
              <a:latin typeface="CrayonL" pitchFamily="2" charset="0"/>
            </a:endParaRPr>
          </a:p>
        </p:txBody>
      </p:sp>
      <p:pic>
        <p:nvPicPr>
          <p:cNvPr id="11" name="Image 10" descr="école mai juin 2010 030.jpg"/>
          <p:cNvPicPr>
            <a:picLocks noChangeAspect="1"/>
          </p:cNvPicPr>
          <p:nvPr/>
        </p:nvPicPr>
        <p:blipFill>
          <a:blip r:embed="rId3" cstate="email"/>
          <a:srcRect/>
          <a:stretch>
            <a:fillRect/>
          </a:stretch>
        </p:blipFill>
        <p:spPr>
          <a:xfrm>
            <a:off x="251520" y="764704"/>
            <a:ext cx="3778018" cy="2500330"/>
          </a:xfrm>
          <a:prstGeom prst="rect">
            <a:avLst/>
          </a:prstGeom>
          <a:ln>
            <a:noFill/>
          </a:ln>
          <a:effectLst>
            <a:softEdge rad="112500"/>
          </a:effectLst>
        </p:spPr>
      </p:pic>
      <p:sp>
        <p:nvSpPr>
          <p:cNvPr id="2" name="Titre 1"/>
          <p:cNvSpPr>
            <a:spLocks noGrp="1"/>
          </p:cNvSpPr>
          <p:nvPr>
            <p:ph type="ctrTitle"/>
          </p:nvPr>
        </p:nvSpPr>
        <p:spPr>
          <a:xfrm>
            <a:off x="4283968" y="1556792"/>
            <a:ext cx="4464496" cy="2736304"/>
          </a:xfrm>
        </p:spPr>
        <p:txBody>
          <a:bodyPr>
            <a:normAutofit fontScale="90000"/>
          </a:bodyPr>
          <a:lstStyle/>
          <a:p>
            <a:pPr algn="ctr"/>
            <a:r>
              <a:rPr lang="fr-FR" b="1" cap="none" dirty="0" smtClean="0">
                <a:solidFill>
                  <a:schemeClr val="tx2">
                    <a:lumMod val="75000"/>
                  </a:schemeClr>
                </a:solidFill>
                <a:latin typeface="CrayonL" pitchFamily="2" charset="0"/>
              </a:rPr>
              <a:t>Enseignements apprentissage du geste graphique d’écriture</a:t>
            </a:r>
            <a:r>
              <a:rPr lang="fr-FR" b="1" dirty="0" smtClean="0">
                <a:solidFill>
                  <a:schemeClr val="tx2">
                    <a:lumMod val="75000"/>
                  </a:schemeClr>
                </a:solidFill>
                <a:latin typeface="CrayonL" pitchFamily="2" charset="0"/>
              </a:rPr>
              <a:t>.</a:t>
            </a:r>
            <a:endParaRPr lang="fr-FR" b="1" dirty="0">
              <a:solidFill>
                <a:schemeClr val="tx2">
                  <a:lumMod val="75000"/>
                </a:schemeClr>
              </a:solidFill>
              <a:latin typeface="CrayonL" pitchFamily="2" charset="0"/>
            </a:endParaRPr>
          </a:p>
        </p:txBody>
      </p:sp>
      <p:pic>
        <p:nvPicPr>
          <p:cNvPr id="12" name="Image 11" descr="image12783.JPG"/>
          <p:cNvPicPr>
            <a:picLocks noChangeAspect="1"/>
          </p:cNvPicPr>
          <p:nvPr/>
        </p:nvPicPr>
        <p:blipFill>
          <a:blip r:embed="rId4" cstate="email"/>
          <a:srcRect t="8036" r="14163"/>
          <a:stretch>
            <a:fillRect/>
          </a:stretch>
        </p:blipFill>
        <p:spPr>
          <a:xfrm>
            <a:off x="971600" y="2708920"/>
            <a:ext cx="3500462" cy="245269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4" name="Picture 4" descr="http://larasoft.l.a.pic.centerblog.net/cvmmuf9q.png"/>
          <p:cNvPicPr>
            <a:picLocks noChangeAspect="1" noChangeArrowheads="1"/>
          </p:cNvPicPr>
          <p:nvPr/>
        </p:nvPicPr>
        <p:blipFill>
          <a:blip r:embed="rId3" cstate="email">
            <a:lum bright="30000"/>
          </a:blip>
          <a:srcRect/>
          <a:stretch>
            <a:fillRect/>
          </a:stretch>
        </p:blipFill>
        <p:spPr bwMode="auto">
          <a:xfrm rot="710037">
            <a:off x="4948494" y="3604065"/>
            <a:ext cx="4150317" cy="3405183"/>
          </a:xfrm>
          <a:prstGeom prst="rect">
            <a:avLst/>
          </a:prstGeom>
          <a:noFill/>
        </p:spPr>
      </p:pic>
      <p:sp>
        <p:nvSpPr>
          <p:cNvPr id="3" name="Titre 2"/>
          <p:cNvSpPr>
            <a:spLocks noGrp="1"/>
          </p:cNvSpPr>
          <p:nvPr>
            <p:ph type="title"/>
          </p:nvPr>
        </p:nvSpPr>
        <p:spPr/>
        <p:txBody>
          <a:bodyPr/>
          <a:lstStyle/>
          <a:p>
            <a:pPr algn="ctr"/>
            <a:r>
              <a:rPr lang="fr-FR" dirty="0" smtClean="0"/>
              <a:t>Supports possibles</a:t>
            </a:r>
            <a:endParaRPr lang="fr-FR" dirty="0"/>
          </a:p>
        </p:txBody>
      </p:sp>
      <p:sp>
        <p:nvSpPr>
          <p:cNvPr id="6" name="ZoneTexte 5"/>
          <p:cNvSpPr txBox="1"/>
          <p:nvPr/>
        </p:nvSpPr>
        <p:spPr>
          <a:xfrm>
            <a:off x="214282" y="1214422"/>
            <a:ext cx="8715436" cy="3046988"/>
          </a:xfrm>
          <a:prstGeom prst="rect">
            <a:avLst/>
          </a:prstGeom>
          <a:noFill/>
        </p:spPr>
        <p:txBody>
          <a:bodyPr wrap="square" rtlCol="0">
            <a:spAutoFit/>
          </a:bodyPr>
          <a:lstStyle/>
          <a:p>
            <a:r>
              <a:rPr lang="fr-FR" sz="2400" dirty="0" smtClean="0">
                <a:solidFill>
                  <a:schemeClr val="accent2">
                    <a:lumMod val="50000"/>
                  </a:schemeClr>
                </a:solidFill>
                <a:latin typeface="Comic Sans MS" pitchFamily="66" charset="0"/>
              </a:rPr>
              <a:t>Pochette transparente, ou chemise translucide (</a:t>
            </a:r>
            <a:r>
              <a:rPr lang="fr-FR" sz="1400" dirty="0" smtClean="0">
                <a:solidFill>
                  <a:schemeClr val="accent2">
                    <a:lumMod val="50000"/>
                  </a:schemeClr>
                </a:solidFill>
                <a:latin typeface="Comic Sans MS" pitchFamily="66" charset="0"/>
              </a:rPr>
              <a:t>cf. Nathan</a:t>
            </a:r>
            <a:r>
              <a:rPr lang="fr-FR" sz="2400" dirty="0" smtClean="0">
                <a:solidFill>
                  <a:schemeClr val="accent2">
                    <a:lumMod val="50000"/>
                  </a:schemeClr>
                </a:solidFill>
                <a:latin typeface="Comic Sans MS" pitchFamily="66" charset="0"/>
              </a:rPr>
              <a:t>):</a:t>
            </a:r>
          </a:p>
          <a:p>
            <a:r>
              <a:rPr lang="fr-FR" dirty="0" smtClean="0">
                <a:latin typeface="Comic Sans MS" pitchFamily="66" charset="0"/>
              </a:rPr>
              <a:t>Destinée à y introduire des feuilles pour repasser sur un modèle, cela semble à déconseiller pour l’écriture, la contrainte de format et d’orientation du geste est trop grande pour un jeune enfant, mais elle peut être utile pour apprendre à repasser sur un trait. (formation du t, u, ..) </a:t>
            </a:r>
          </a:p>
          <a:p>
            <a:r>
              <a:rPr lang="fr-FR" sz="2400" dirty="0" smtClean="0">
                <a:solidFill>
                  <a:schemeClr val="accent2">
                    <a:lumMod val="50000"/>
                  </a:schemeClr>
                </a:solidFill>
                <a:latin typeface="Comic Sans MS" pitchFamily="66" charset="0"/>
              </a:rPr>
              <a:t>Variation des supports</a:t>
            </a:r>
          </a:p>
          <a:p>
            <a:r>
              <a:rPr lang="fr-FR" dirty="0" smtClean="0">
                <a:latin typeface="Comic Sans MS" pitchFamily="66" charset="0"/>
              </a:rPr>
              <a:t>Les chercheurs s’accordent pour valoriser la variété des supports</a:t>
            </a:r>
          </a:p>
          <a:p>
            <a:r>
              <a:rPr lang="fr-FR" dirty="0" smtClean="0">
                <a:latin typeface="Comic Sans MS" pitchFamily="66" charset="0"/>
              </a:rPr>
              <a:t>Les documents d’accompagnement valorisent le cahier. </a:t>
            </a:r>
          </a:p>
          <a:p>
            <a:r>
              <a:rPr lang="fr-FR" dirty="0" smtClean="0">
                <a:latin typeface="Comic Sans MS" pitchFamily="66" charset="0"/>
              </a:rPr>
              <a:t>Dans tous les cas le plus important est de proposer un support identifiable par l’élève. (Fialip-Baratte)</a:t>
            </a:r>
          </a:p>
        </p:txBody>
      </p:sp>
      <p:pic>
        <p:nvPicPr>
          <p:cNvPr id="71682" name="Picture 2" descr="http://www.ambafrance-ma.org/efmaroc/majorelle/images/Ardoise1%20vierge%20copie.gif"/>
          <p:cNvPicPr>
            <a:picLocks noChangeAspect="1" noChangeArrowheads="1"/>
          </p:cNvPicPr>
          <p:nvPr/>
        </p:nvPicPr>
        <p:blipFill>
          <a:blip r:embed="rId4" cstate="email"/>
          <a:srcRect/>
          <a:stretch>
            <a:fillRect/>
          </a:stretch>
        </p:blipFill>
        <p:spPr bwMode="auto">
          <a:xfrm rot="20975411">
            <a:off x="2801888" y="4612510"/>
            <a:ext cx="2784788" cy="2010447"/>
          </a:xfrm>
          <a:prstGeom prst="rect">
            <a:avLst/>
          </a:prstGeom>
          <a:noFill/>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t>Types de lignages utilisés</a:t>
            </a:r>
            <a:endParaRPr lang="fr-FR" dirty="0"/>
          </a:p>
        </p:txBody>
      </p:sp>
      <p:pic>
        <p:nvPicPr>
          <p:cNvPr id="24584" name="Picture 8" descr="http://www.cahieroxford.com/apprendre/iso_album/uni_100x600.jpg"/>
          <p:cNvPicPr>
            <a:picLocks noChangeAspect="1" noChangeArrowheads="1"/>
          </p:cNvPicPr>
          <p:nvPr/>
        </p:nvPicPr>
        <p:blipFill>
          <a:blip r:embed="rId3" r:link="rId4" cstate="email"/>
          <a:srcRect/>
          <a:stretch>
            <a:fillRect/>
          </a:stretch>
        </p:blipFill>
        <p:spPr bwMode="auto">
          <a:xfrm>
            <a:off x="357158" y="1836409"/>
            <a:ext cx="1571636" cy="1592591"/>
          </a:xfrm>
          <a:prstGeom prst="rect">
            <a:avLst/>
          </a:prstGeom>
          <a:noFill/>
        </p:spPr>
      </p:pic>
      <p:pic>
        <p:nvPicPr>
          <p:cNvPr id="24583" name="Picture 7" descr="5_5pttcaro"/>
          <p:cNvPicPr preferRelativeResize="0">
            <a:picLocks noChangeAspect="1" noChangeArrowheads="1"/>
          </p:cNvPicPr>
          <p:nvPr/>
        </p:nvPicPr>
        <p:blipFill>
          <a:blip r:embed="rId5" r:link="rId6" cstate="email"/>
          <a:srcRect/>
          <a:stretch>
            <a:fillRect/>
          </a:stretch>
        </p:blipFill>
        <p:spPr bwMode="auto">
          <a:xfrm>
            <a:off x="2383190" y="1846886"/>
            <a:ext cx="1697367" cy="1571636"/>
          </a:xfrm>
          <a:prstGeom prst="rect">
            <a:avLst/>
          </a:prstGeom>
          <a:noFill/>
        </p:spPr>
      </p:pic>
      <p:pic>
        <p:nvPicPr>
          <p:cNvPr id="24582" name="Picture 6" descr="seyes"/>
          <p:cNvPicPr preferRelativeResize="0">
            <a:picLocks noChangeAspect="1" noChangeArrowheads="1"/>
          </p:cNvPicPr>
          <p:nvPr/>
        </p:nvPicPr>
        <p:blipFill>
          <a:blip r:embed="rId7" r:link="rId8" cstate="email"/>
          <a:srcRect/>
          <a:stretch>
            <a:fillRect/>
          </a:stretch>
        </p:blipFill>
        <p:spPr bwMode="auto">
          <a:xfrm>
            <a:off x="4534953" y="1846886"/>
            <a:ext cx="1654354" cy="1571636"/>
          </a:xfrm>
          <a:prstGeom prst="rect">
            <a:avLst/>
          </a:prstGeom>
          <a:noFill/>
        </p:spPr>
      </p:pic>
      <p:pic>
        <p:nvPicPr>
          <p:cNvPr id="24581" name="Picture 5" descr="http://pres.papeteriefontenelles.com/images/tr_dlc.gif"/>
          <p:cNvPicPr>
            <a:picLocks noChangeAspect="1" noChangeArrowheads="1"/>
          </p:cNvPicPr>
          <p:nvPr/>
        </p:nvPicPr>
        <p:blipFill>
          <a:blip r:embed="rId9" r:link="rId10" cstate="email"/>
          <a:srcRect/>
          <a:stretch>
            <a:fillRect/>
          </a:stretch>
        </p:blipFill>
        <p:spPr bwMode="auto">
          <a:xfrm>
            <a:off x="6643702" y="1846886"/>
            <a:ext cx="1571636" cy="1571636"/>
          </a:xfrm>
          <a:prstGeom prst="rect">
            <a:avLst/>
          </a:prstGeom>
          <a:noFill/>
        </p:spPr>
      </p:pic>
      <p:pic>
        <p:nvPicPr>
          <p:cNvPr id="24580" name="Picture 4" descr="http://www.cahieroxford.com/apprendre/iso_album/seyes_3mm_100x600.jpg"/>
          <p:cNvPicPr preferRelativeResize="0">
            <a:picLocks noChangeAspect="1" noChangeArrowheads="1"/>
          </p:cNvPicPr>
          <p:nvPr/>
        </p:nvPicPr>
        <p:blipFill>
          <a:blip r:embed="rId11" r:link="rId12" cstate="email"/>
          <a:srcRect/>
          <a:stretch>
            <a:fillRect/>
          </a:stretch>
        </p:blipFill>
        <p:spPr bwMode="auto">
          <a:xfrm>
            <a:off x="357158" y="3964785"/>
            <a:ext cx="1550957" cy="1571636"/>
          </a:xfrm>
          <a:prstGeom prst="rect">
            <a:avLst/>
          </a:prstGeom>
          <a:noFill/>
        </p:spPr>
      </p:pic>
      <p:pic>
        <p:nvPicPr>
          <p:cNvPr id="24579" name="Picture 3" descr="http://www.cahieroxford.com/apprendre/iso_album/dl_2_8_100x600.jpg"/>
          <p:cNvPicPr preferRelativeResize="0">
            <a:picLocks noChangeAspect="1" noChangeArrowheads="1"/>
          </p:cNvPicPr>
          <p:nvPr/>
        </p:nvPicPr>
        <p:blipFill>
          <a:blip r:embed="rId13" r:link="rId14" cstate="email"/>
          <a:srcRect/>
          <a:stretch>
            <a:fillRect/>
          </a:stretch>
        </p:blipFill>
        <p:spPr bwMode="auto">
          <a:xfrm>
            <a:off x="2418207" y="3964785"/>
            <a:ext cx="1550956" cy="1571636"/>
          </a:xfrm>
          <a:prstGeom prst="rect">
            <a:avLst/>
          </a:prstGeom>
          <a:noFill/>
        </p:spPr>
      </p:pic>
      <p:pic>
        <p:nvPicPr>
          <p:cNvPr id="24578" name="Picture 2" descr="L7"/>
          <p:cNvPicPr preferRelativeResize="0">
            <a:picLocks noChangeAspect="1" noChangeArrowheads="1"/>
          </p:cNvPicPr>
          <p:nvPr/>
        </p:nvPicPr>
        <p:blipFill>
          <a:blip r:embed="rId15" r:link="rId16" cstate="email"/>
          <a:srcRect/>
          <a:stretch>
            <a:fillRect/>
          </a:stretch>
        </p:blipFill>
        <p:spPr bwMode="auto">
          <a:xfrm>
            <a:off x="4479255" y="3964785"/>
            <a:ext cx="1654354" cy="1571636"/>
          </a:xfrm>
          <a:prstGeom prst="rect">
            <a:avLst/>
          </a:prstGeom>
          <a:noFill/>
        </p:spPr>
      </p:pic>
      <p:pic>
        <p:nvPicPr>
          <p:cNvPr id="24577" name="Picture 1" descr="petits carreaux"/>
          <p:cNvPicPr>
            <a:picLocks noChangeAspect="1" noChangeArrowheads="1"/>
          </p:cNvPicPr>
          <p:nvPr/>
        </p:nvPicPr>
        <p:blipFill>
          <a:blip r:embed="rId17" r:link="rId18" cstate="email">
            <a:grayscl/>
          </a:blip>
          <a:srcRect/>
          <a:stretch>
            <a:fillRect/>
          </a:stretch>
        </p:blipFill>
        <p:spPr bwMode="auto">
          <a:xfrm>
            <a:off x="6643702" y="3929066"/>
            <a:ext cx="1643074" cy="1643074"/>
          </a:xfrm>
          <a:prstGeom prst="rect">
            <a:avLst/>
          </a:prstGeom>
          <a:noFill/>
        </p:spPr>
      </p:pic>
      <p:sp>
        <p:nvSpPr>
          <p:cNvPr id="15" name="ZoneTexte 14"/>
          <p:cNvSpPr txBox="1"/>
          <p:nvPr/>
        </p:nvSpPr>
        <p:spPr>
          <a:xfrm>
            <a:off x="214282" y="3429000"/>
            <a:ext cx="1857388" cy="369332"/>
          </a:xfrm>
          <a:prstGeom prst="rect">
            <a:avLst/>
          </a:prstGeom>
          <a:noFill/>
        </p:spPr>
        <p:txBody>
          <a:bodyPr wrap="square" rtlCol="0">
            <a:spAutoFit/>
          </a:bodyPr>
          <a:lstStyle/>
          <a:p>
            <a:pPr algn="ctr"/>
            <a:r>
              <a:rPr lang="fr-FR" dirty="0" smtClean="0"/>
              <a:t>Uni</a:t>
            </a:r>
            <a:endParaRPr lang="fr-FR" dirty="0"/>
          </a:p>
        </p:txBody>
      </p:sp>
      <p:sp>
        <p:nvSpPr>
          <p:cNvPr id="16" name="ZoneTexte 15"/>
          <p:cNvSpPr txBox="1"/>
          <p:nvPr/>
        </p:nvSpPr>
        <p:spPr>
          <a:xfrm>
            <a:off x="2285984" y="3429000"/>
            <a:ext cx="1857388" cy="369332"/>
          </a:xfrm>
          <a:prstGeom prst="rect">
            <a:avLst/>
          </a:prstGeom>
          <a:noFill/>
        </p:spPr>
        <p:txBody>
          <a:bodyPr wrap="square" rtlCol="0">
            <a:spAutoFit/>
          </a:bodyPr>
          <a:lstStyle/>
          <a:p>
            <a:pPr algn="ctr"/>
            <a:r>
              <a:rPr lang="fr-FR" dirty="0" smtClean="0"/>
              <a:t>Petits carreaux</a:t>
            </a:r>
            <a:endParaRPr lang="fr-FR" dirty="0"/>
          </a:p>
        </p:txBody>
      </p:sp>
      <p:sp>
        <p:nvSpPr>
          <p:cNvPr id="17" name="ZoneTexte 16"/>
          <p:cNvSpPr txBox="1"/>
          <p:nvPr/>
        </p:nvSpPr>
        <p:spPr>
          <a:xfrm>
            <a:off x="4500562" y="3429000"/>
            <a:ext cx="1857388" cy="369332"/>
          </a:xfrm>
          <a:prstGeom prst="rect">
            <a:avLst/>
          </a:prstGeom>
          <a:noFill/>
        </p:spPr>
        <p:txBody>
          <a:bodyPr wrap="square" rtlCol="0">
            <a:spAutoFit/>
          </a:bodyPr>
          <a:lstStyle/>
          <a:p>
            <a:pPr algn="ctr"/>
            <a:r>
              <a:rPr lang="fr-FR" dirty="0" smtClean="0"/>
              <a:t>Séyes</a:t>
            </a:r>
            <a:endParaRPr lang="fr-FR" dirty="0"/>
          </a:p>
        </p:txBody>
      </p:sp>
      <p:sp>
        <p:nvSpPr>
          <p:cNvPr id="18" name="ZoneTexte 17"/>
          <p:cNvSpPr txBox="1"/>
          <p:nvPr/>
        </p:nvSpPr>
        <p:spPr>
          <a:xfrm>
            <a:off x="6357950" y="3429000"/>
            <a:ext cx="2357454" cy="369332"/>
          </a:xfrm>
          <a:prstGeom prst="rect">
            <a:avLst/>
          </a:prstGeom>
          <a:noFill/>
        </p:spPr>
        <p:txBody>
          <a:bodyPr wrap="square" rtlCol="0">
            <a:spAutoFit/>
          </a:bodyPr>
          <a:lstStyle/>
          <a:p>
            <a:pPr algn="ctr"/>
            <a:r>
              <a:rPr lang="fr-FR" dirty="0" smtClean="0"/>
              <a:t>Double ligne 5 mm</a:t>
            </a:r>
            <a:endParaRPr lang="fr-FR" dirty="0"/>
          </a:p>
        </p:txBody>
      </p:sp>
      <p:sp>
        <p:nvSpPr>
          <p:cNvPr id="19" name="ZoneTexte 18"/>
          <p:cNvSpPr txBox="1"/>
          <p:nvPr/>
        </p:nvSpPr>
        <p:spPr>
          <a:xfrm>
            <a:off x="0" y="5572140"/>
            <a:ext cx="2286016" cy="369332"/>
          </a:xfrm>
          <a:prstGeom prst="rect">
            <a:avLst/>
          </a:prstGeom>
          <a:noFill/>
        </p:spPr>
        <p:txBody>
          <a:bodyPr wrap="square" rtlCol="0">
            <a:spAutoFit/>
          </a:bodyPr>
          <a:lstStyle/>
          <a:p>
            <a:pPr algn="ctr"/>
            <a:r>
              <a:rPr lang="fr-FR" dirty="0" smtClean="0"/>
              <a:t>Séyes 3 ou 4 mm</a:t>
            </a:r>
            <a:endParaRPr lang="fr-FR" dirty="0"/>
          </a:p>
        </p:txBody>
      </p:sp>
      <p:sp>
        <p:nvSpPr>
          <p:cNvPr id="20" name="ZoneTexte 19"/>
          <p:cNvSpPr txBox="1"/>
          <p:nvPr/>
        </p:nvSpPr>
        <p:spPr>
          <a:xfrm>
            <a:off x="2285984" y="5500702"/>
            <a:ext cx="1857388" cy="923330"/>
          </a:xfrm>
          <a:prstGeom prst="rect">
            <a:avLst/>
          </a:prstGeom>
          <a:noFill/>
        </p:spPr>
        <p:txBody>
          <a:bodyPr wrap="square" rtlCol="0">
            <a:spAutoFit/>
          </a:bodyPr>
          <a:lstStyle/>
          <a:p>
            <a:pPr algn="ctr"/>
            <a:r>
              <a:rPr lang="fr-FR" dirty="0" smtClean="0"/>
              <a:t>Double ligne 2 ou 3 mm Interligne</a:t>
            </a:r>
            <a:endParaRPr lang="fr-FR" dirty="0"/>
          </a:p>
        </p:txBody>
      </p:sp>
      <p:sp>
        <p:nvSpPr>
          <p:cNvPr id="21" name="ZoneTexte 20"/>
          <p:cNvSpPr txBox="1"/>
          <p:nvPr/>
        </p:nvSpPr>
        <p:spPr>
          <a:xfrm>
            <a:off x="4357686" y="5572140"/>
            <a:ext cx="1857388" cy="369332"/>
          </a:xfrm>
          <a:prstGeom prst="rect">
            <a:avLst/>
          </a:prstGeom>
          <a:noFill/>
        </p:spPr>
        <p:txBody>
          <a:bodyPr wrap="square" rtlCol="0">
            <a:spAutoFit/>
          </a:bodyPr>
          <a:lstStyle/>
          <a:p>
            <a:pPr algn="ctr"/>
            <a:r>
              <a:rPr lang="fr-FR" dirty="0" smtClean="0"/>
              <a:t>Ligné 18 mm</a:t>
            </a:r>
            <a:endParaRPr lang="fr-FR" dirty="0"/>
          </a:p>
        </p:txBody>
      </p:sp>
      <p:sp>
        <p:nvSpPr>
          <p:cNvPr id="22" name="ZoneTexte 21"/>
          <p:cNvSpPr txBox="1"/>
          <p:nvPr/>
        </p:nvSpPr>
        <p:spPr>
          <a:xfrm>
            <a:off x="6572264" y="5643578"/>
            <a:ext cx="2071702" cy="369332"/>
          </a:xfrm>
          <a:prstGeom prst="rect">
            <a:avLst/>
          </a:prstGeom>
          <a:noFill/>
        </p:spPr>
        <p:txBody>
          <a:bodyPr wrap="square" rtlCol="0">
            <a:spAutoFit/>
          </a:bodyPr>
          <a:lstStyle/>
          <a:p>
            <a:pPr algn="ctr"/>
            <a:r>
              <a:rPr lang="fr-FR" dirty="0" smtClean="0"/>
              <a:t>Grand carreaux</a:t>
            </a:r>
            <a:endParaRPr lang="fr-FR" dirty="0"/>
          </a:p>
        </p:txBody>
      </p: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928670"/>
            <a:ext cx="8715436" cy="5929330"/>
          </a:xfrm>
        </p:spPr>
        <p:txBody>
          <a:bodyPr>
            <a:normAutofit/>
          </a:bodyPr>
          <a:lstStyle/>
          <a:p>
            <a:pPr algn="just">
              <a:buBlip>
                <a:blip r:embed="rId3"/>
              </a:buBlip>
            </a:pPr>
            <a:r>
              <a:rPr lang="fr-FR" sz="2000" dirty="0" smtClean="0">
                <a:latin typeface="Arial Unicode MS" pitchFamily="34" charset="-128"/>
                <a:ea typeface="Arial Unicode MS" pitchFamily="34" charset="-128"/>
                <a:cs typeface="Arial Unicode MS" pitchFamily="34" charset="-128"/>
              </a:rPr>
              <a:t>Selon une étude de l’équipe de Marguerite Auzias, la grandeur d’écriture moyenne d’un élève de grande section, qui écrit sans contrainte de taille est située entre 7 et 8 mm pour la majorité des élèves. </a:t>
            </a:r>
          </a:p>
          <a:p>
            <a:pPr algn="just">
              <a:buBlip>
                <a:blip r:embed="rId3"/>
              </a:buBlip>
            </a:pPr>
            <a:r>
              <a:rPr lang="fr-FR" sz="2000" dirty="0" smtClean="0">
                <a:latin typeface="Arial Unicode MS" pitchFamily="34" charset="-128"/>
                <a:ea typeface="Arial Unicode MS" pitchFamily="34" charset="-128"/>
                <a:cs typeface="Arial Unicode MS" pitchFamily="34" charset="-128"/>
              </a:rPr>
              <a:t>Parmi les meilleurs élèves, la dimension est entre 4 et 5 mm. </a:t>
            </a:r>
          </a:p>
          <a:p>
            <a:pPr algn="just">
              <a:buBlip>
                <a:blip r:embed="rId3"/>
              </a:buBlip>
            </a:pPr>
            <a:r>
              <a:rPr lang="fr-FR" sz="2000" dirty="0" smtClean="0">
                <a:latin typeface="Arial Unicode MS" pitchFamily="34" charset="-128"/>
                <a:ea typeface="Arial Unicode MS" pitchFamily="34" charset="-128"/>
                <a:cs typeface="Arial Unicode MS" pitchFamily="34" charset="-128"/>
              </a:rPr>
              <a:t>IL est donc inconcevable selon M. Auzias, de faire écrire en grande section dans des rails de 2 mm. </a:t>
            </a:r>
          </a:p>
          <a:p>
            <a:pPr algn="just">
              <a:buBlip>
                <a:blip r:embed="rId3"/>
              </a:buBlip>
            </a:pPr>
            <a:r>
              <a:rPr lang="fr-FR" sz="2000" dirty="0" smtClean="0">
                <a:latin typeface="Arial Unicode MS" pitchFamily="34" charset="-128"/>
                <a:ea typeface="Arial Unicode MS" pitchFamily="34" charset="-128"/>
                <a:cs typeface="Arial Unicode MS" pitchFamily="34" charset="-128"/>
              </a:rPr>
              <a:t>Yves Le roux synthétise l’avis des auteurs: </a:t>
            </a:r>
            <a:r>
              <a:rPr lang="fr-FR" sz="2000" dirty="0" smtClean="0">
                <a:solidFill>
                  <a:srgbClr val="FF0000"/>
                </a:solidFill>
                <a:latin typeface="Arial Unicode MS" pitchFamily="34" charset="-128"/>
                <a:ea typeface="Arial Unicode MS" pitchFamily="34" charset="-128"/>
                <a:cs typeface="Arial Unicode MS" pitchFamily="34" charset="-128"/>
              </a:rPr>
              <a:t>la feuille sans lignage est recommandée par tous</a:t>
            </a:r>
          </a:p>
          <a:p>
            <a:pPr algn="just">
              <a:buBlip>
                <a:blip r:embed="rId3"/>
              </a:buBlip>
            </a:pPr>
            <a:endParaRPr lang="fr-FR" sz="2000" dirty="0" smtClean="0">
              <a:solidFill>
                <a:srgbClr val="FF0000"/>
              </a:solidFill>
              <a:latin typeface="Arial Unicode MS" pitchFamily="34" charset="-128"/>
              <a:ea typeface="Arial Unicode MS" pitchFamily="34" charset="-128"/>
              <a:cs typeface="Arial Unicode MS" pitchFamily="34" charset="-128"/>
            </a:endParaRPr>
          </a:p>
          <a:p>
            <a:pPr algn="just"/>
            <a:r>
              <a:rPr lang="fr-FR" sz="2000" dirty="0" smtClean="0">
                <a:latin typeface="Arial Unicode MS" pitchFamily="34" charset="-128"/>
                <a:ea typeface="Arial Unicode MS" pitchFamily="34" charset="-128"/>
                <a:cs typeface="Arial Unicode MS" pitchFamily="34" charset="-128"/>
              </a:rPr>
              <a:t>La ligne est perçue par certains comme une contrainte qui introduit une difficulté supplémentaire qui risque même de bloquer, d’autres y voit une aide extérieure dont l’enfant n’a pas besoin, qui lui évite l’effort interne de recherche de l’horizontalité. </a:t>
            </a:r>
          </a:p>
          <a:p>
            <a:pPr algn="just"/>
            <a:r>
              <a:rPr lang="fr-FR" sz="2000" dirty="0" smtClean="0">
                <a:latin typeface="Arial Unicode MS" pitchFamily="34" charset="-128"/>
                <a:ea typeface="Arial Unicode MS" pitchFamily="34" charset="-128"/>
                <a:cs typeface="Arial Unicode MS" pitchFamily="34" charset="-128"/>
              </a:rPr>
              <a:t>Certains proposent le pli de la feuille, mais qui pose le problème de l’accroche du crayon.</a:t>
            </a:r>
          </a:p>
          <a:p>
            <a:pPr algn="just"/>
            <a:endParaRPr lang="fr-FR" sz="1800" dirty="0"/>
          </a:p>
        </p:txBody>
      </p:sp>
      <p:sp>
        <p:nvSpPr>
          <p:cNvPr id="4" name="Titre 2"/>
          <p:cNvSpPr>
            <a:spLocks noGrp="1"/>
          </p:cNvSpPr>
          <p:nvPr>
            <p:ph type="title"/>
          </p:nvPr>
        </p:nvSpPr>
        <p:spPr>
          <a:xfrm>
            <a:off x="457200" y="274638"/>
            <a:ext cx="8229600" cy="796908"/>
          </a:xfrm>
        </p:spPr>
        <p:txBody>
          <a:bodyPr>
            <a:noAutofit/>
          </a:bodyPr>
          <a:lstStyle/>
          <a:p>
            <a:pPr algn="ctr"/>
            <a:r>
              <a:rPr lang="fr-FR" sz="3200" dirty="0" smtClean="0"/>
              <a:t>Lignage des supports: L’avis des auteurs</a:t>
            </a:r>
            <a:endParaRPr lang="fr-FR" sz="32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928670"/>
            <a:ext cx="8929718" cy="5929330"/>
          </a:xfrm>
        </p:spPr>
        <p:txBody>
          <a:bodyPr>
            <a:normAutofit/>
          </a:bodyPr>
          <a:lstStyle/>
          <a:p>
            <a:endParaRPr lang="fr-FR" sz="2000" dirty="0" smtClean="0">
              <a:latin typeface="Arial Unicode MS" pitchFamily="34" charset="-128"/>
              <a:ea typeface="Arial Unicode MS" pitchFamily="34" charset="-128"/>
              <a:cs typeface="Arial Unicode MS" pitchFamily="34" charset="-128"/>
            </a:endParaRPr>
          </a:p>
          <a:p>
            <a:r>
              <a:rPr lang="fr-FR" sz="2200" dirty="0" smtClean="0">
                <a:latin typeface="Arial Unicode MS" pitchFamily="34" charset="-128"/>
                <a:ea typeface="Arial Unicode MS" pitchFamily="34" charset="-128"/>
                <a:cs typeface="Arial Unicode MS" pitchFamily="34" charset="-128"/>
              </a:rPr>
              <a:t>L’accord entre auteurs porte sur le fait que le papier doit être dans un premier temps vierge puis progressivement ligné, puis comporter une réglure simple: deux lignes, dont l’intervalle se réduira progressivement pour aborder en tout dernier le Séyes.</a:t>
            </a:r>
          </a:p>
          <a:p>
            <a:r>
              <a:rPr lang="fr-FR" sz="2200" dirty="0" smtClean="0">
                <a:latin typeface="Arial Unicode MS" pitchFamily="34" charset="-128"/>
                <a:ea typeface="Arial Unicode MS" pitchFamily="34" charset="-128"/>
                <a:cs typeface="Arial Unicode MS" pitchFamily="34" charset="-128"/>
              </a:rPr>
              <a:t>Le papier avec un interligne supplémentaire pour les grandes lettres ne semble pas indispensable.</a:t>
            </a:r>
          </a:p>
          <a:p>
            <a:r>
              <a:rPr lang="fr-FR" sz="2200" dirty="0" smtClean="0">
                <a:latin typeface="Arial Unicode MS" pitchFamily="34" charset="-128"/>
                <a:ea typeface="Arial Unicode MS" pitchFamily="34" charset="-128"/>
                <a:cs typeface="Arial Unicode MS" pitchFamily="34" charset="-128"/>
              </a:rPr>
              <a:t>Le lignage permet un repérage plus simple dans le cadre de l’explicitation des procédures de tracé. (dictée graphique de Zerbato Poudou)</a:t>
            </a:r>
          </a:p>
          <a:p>
            <a:r>
              <a:rPr lang="fr-FR" sz="2200" dirty="0" smtClean="0">
                <a:latin typeface="Arial Unicode MS" pitchFamily="34" charset="-128"/>
                <a:ea typeface="Arial Unicode MS" pitchFamily="34" charset="-128"/>
                <a:cs typeface="Arial Unicode MS" pitchFamily="34" charset="-128"/>
              </a:rPr>
              <a:t>Le choix doit  dans tous les cas se faire en cycles sans brûler les étapes. </a:t>
            </a:r>
          </a:p>
          <a:p>
            <a:r>
              <a:rPr lang="fr-FR" sz="2200" dirty="0" smtClean="0">
                <a:latin typeface="Arial Unicode MS" pitchFamily="34" charset="-128"/>
                <a:ea typeface="Arial Unicode MS" pitchFamily="34" charset="-128"/>
                <a:cs typeface="Arial Unicode MS" pitchFamily="34" charset="-128"/>
              </a:rPr>
              <a:t>Il doit aussi être adapté à chaque enfant.</a:t>
            </a:r>
          </a:p>
          <a:p>
            <a:r>
              <a:rPr lang="fr-FR" sz="2200" dirty="0" smtClean="0">
                <a:latin typeface="Arial Unicode MS" pitchFamily="34" charset="-128"/>
                <a:ea typeface="Arial Unicode MS" pitchFamily="34" charset="-128"/>
                <a:cs typeface="Arial Unicode MS" pitchFamily="34" charset="-128"/>
              </a:rPr>
              <a:t> Tous n’écriront pas avec le même lignage en même temps.</a:t>
            </a:r>
          </a:p>
          <a:p>
            <a:pPr>
              <a:buNone/>
            </a:pPr>
            <a:endParaRPr lang="fr-FR" sz="1500" dirty="0"/>
          </a:p>
        </p:txBody>
      </p:sp>
      <p:sp>
        <p:nvSpPr>
          <p:cNvPr id="4" name="Titre 2"/>
          <p:cNvSpPr>
            <a:spLocks noGrp="1"/>
          </p:cNvSpPr>
          <p:nvPr>
            <p:ph type="title"/>
          </p:nvPr>
        </p:nvSpPr>
        <p:spPr>
          <a:xfrm>
            <a:off x="457200" y="274638"/>
            <a:ext cx="8229600" cy="796908"/>
          </a:xfrm>
        </p:spPr>
        <p:txBody>
          <a:bodyPr>
            <a:noAutofit/>
          </a:bodyPr>
          <a:lstStyle/>
          <a:p>
            <a:pPr algn="ctr"/>
            <a:r>
              <a:rPr lang="fr-FR" sz="3200" dirty="0" smtClean="0"/>
              <a:t>Lignage des supports: L’avis des auteurs</a:t>
            </a:r>
            <a:endParaRPr lang="fr-FR" sz="32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7" name="Picture 7" descr="http://www.busiboutique.com/cgi-bin/prod/sp09/684344.jpg"/>
          <p:cNvPicPr>
            <a:picLocks noChangeAspect="1" noChangeArrowheads="1"/>
          </p:cNvPicPr>
          <p:nvPr/>
        </p:nvPicPr>
        <p:blipFill>
          <a:blip r:embed="rId3" cstate="email"/>
          <a:srcRect/>
          <a:stretch>
            <a:fillRect/>
          </a:stretch>
        </p:blipFill>
        <p:spPr bwMode="auto">
          <a:xfrm rot="6690356">
            <a:off x="7058723" y="4272649"/>
            <a:ext cx="2225561" cy="2225561"/>
          </a:xfrm>
          <a:prstGeom prst="rect">
            <a:avLst/>
          </a:prstGeom>
          <a:noFill/>
        </p:spPr>
      </p:pic>
      <p:pic>
        <p:nvPicPr>
          <p:cNvPr id="25609" name="Picture 9" descr="bureau_163.jpg"/>
          <p:cNvPicPr>
            <a:picLocks noChangeAspect="1" noChangeArrowheads="1"/>
          </p:cNvPicPr>
          <p:nvPr/>
        </p:nvPicPr>
        <p:blipFill>
          <a:blip r:embed="rId4" cstate="email"/>
          <a:srcRect/>
          <a:stretch>
            <a:fillRect/>
          </a:stretch>
        </p:blipFill>
        <p:spPr bwMode="auto">
          <a:xfrm rot="5953713" flipV="1">
            <a:off x="4164818" y="4464518"/>
            <a:ext cx="2229160" cy="2229160"/>
          </a:xfrm>
          <a:prstGeom prst="rect">
            <a:avLst/>
          </a:prstGeom>
          <a:noFill/>
        </p:spPr>
      </p:pic>
      <p:sp>
        <p:nvSpPr>
          <p:cNvPr id="3" name="Titre 2"/>
          <p:cNvSpPr>
            <a:spLocks noGrp="1"/>
          </p:cNvSpPr>
          <p:nvPr>
            <p:ph type="title"/>
          </p:nvPr>
        </p:nvSpPr>
        <p:spPr>
          <a:xfrm>
            <a:off x="1857356" y="0"/>
            <a:ext cx="5114932" cy="1143000"/>
          </a:xfrm>
        </p:spPr>
        <p:txBody>
          <a:bodyPr>
            <a:normAutofit fontScale="90000"/>
          </a:bodyPr>
          <a:lstStyle/>
          <a:p>
            <a:r>
              <a:rPr lang="fr-FR" dirty="0" smtClean="0"/>
              <a:t>Les outils conseillés</a:t>
            </a:r>
            <a:endParaRPr lang="fr-FR" dirty="0"/>
          </a:p>
        </p:txBody>
      </p:sp>
      <p:sp>
        <p:nvSpPr>
          <p:cNvPr id="14" name="Rectangle 13"/>
          <p:cNvSpPr/>
          <p:nvPr/>
        </p:nvSpPr>
        <p:spPr>
          <a:xfrm>
            <a:off x="428596" y="857232"/>
            <a:ext cx="8001056" cy="5324535"/>
          </a:xfrm>
          <a:prstGeom prst="rect">
            <a:avLst/>
          </a:prstGeom>
        </p:spPr>
        <p:txBody>
          <a:bodyPr wrap="square">
            <a:spAutoFit/>
          </a:bodyPr>
          <a:lstStyle/>
          <a:p>
            <a:r>
              <a:rPr lang="fr-FR" sz="2000" dirty="0" smtClean="0"/>
              <a:t>Marie Thérèse Zerbato Poudou, préconise l’utilisation du crayon gris non pas parce qu’il peut se gommer (Elle conseille même de laisser les « ratés » en les barrant plutôt qu’en les gommant), mais parce qu’il oblige une pression adéquate au papier. </a:t>
            </a:r>
          </a:p>
          <a:p>
            <a:endParaRPr lang="fr-FR" sz="2000" dirty="0" smtClean="0"/>
          </a:p>
          <a:p>
            <a:r>
              <a:rPr lang="fr-FR" sz="2000" dirty="0" smtClean="0"/>
              <a:t>Marguerite </a:t>
            </a:r>
            <a:r>
              <a:rPr lang="fr-FR" sz="2000" dirty="0" err="1" smtClean="0"/>
              <a:t>Auzias</a:t>
            </a:r>
            <a:r>
              <a:rPr lang="fr-FR" sz="2000" dirty="0" smtClean="0"/>
              <a:t> préconise la diversification des outils. </a:t>
            </a:r>
          </a:p>
          <a:p>
            <a:endParaRPr lang="fr-FR" sz="2000" dirty="0" smtClean="0"/>
          </a:p>
          <a:p>
            <a:r>
              <a:rPr lang="fr-FR" sz="2000" dirty="0" smtClean="0"/>
              <a:t>Danièle Dumont insiste sur la taille qui doit être adaptée à la main de l’élève. Un trop gros outil ne permettant pas la prise correcte.</a:t>
            </a:r>
          </a:p>
          <a:p>
            <a:endParaRPr lang="fr-FR" sz="2000" dirty="0" smtClean="0"/>
          </a:p>
          <a:p>
            <a:r>
              <a:rPr lang="fr-FR" sz="2000" dirty="0" smtClean="0"/>
              <a:t>Les documents d’accompagnement rappellent que les outils doivent être en bon état.(p.109) </a:t>
            </a:r>
          </a:p>
          <a:p>
            <a:endParaRPr lang="fr-FR" sz="2000" dirty="0" smtClean="0"/>
          </a:p>
          <a:p>
            <a:r>
              <a:rPr lang="fr-FR" sz="2000" dirty="0" smtClean="0"/>
              <a:t>Il semble préférable que les outils soient repérés uniquement pour l’écriture.</a:t>
            </a:r>
            <a:endParaRPr lang="fr-FR" sz="2000" dirty="0"/>
          </a:p>
        </p:txBody>
      </p: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85720" y="285728"/>
            <a:ext cx="8501122" cy="1143000"/>
          </a:xfrm>
        </p:spPr>
        <p:txBody>
          <a:bodyPr>
            <a:noAutofit/>
          </a:bodyPr>
          <a:lstStyle/>
          <a:p>
            <a:pPr algn="ctr"/>
            <a:r>
              <a:rPr lang="fr-FR" sz="3200" dirty="0" smtClean="0"/>
              <a:t>L’espace réservé dans la classe aux séances d’écriture</a:t>
            </a:r>
            <a:endParaRPr lang="fr-FR" sz="3200" dirty="0"/>
          </a:p>
        </p:txBody>
      </p:sp>
      <p:sp>
        <p:nvSpPr>
          <p:cNvPr id="6" name="Rectangle 5"/>
          <p:cNvSpPr/>
          <p:nvPr/>
        </p:nvSpPr>
        <p:spPr>
          <a:xfrm>
            <a:off x="285720" y="1428736"/>
            <a:ext cx="8001056" cy="1631216"/>
          </a:xfrm>
          <a:prstGeom prst="rect">
            <a:avLst/>
          </a:prstGeom>
        </p:spPr>
        <p:txBody>
          <a:bodyPr wrap="square">
            <a:spAutoFit/>
          </a:bodyPr>
          <a:lstStyle/>
          <a:p>
            <a:r>
              <a:rPr lang="fr-FR" sz="2000" dirty="0" smtClean="0"/>
              <a:t>Les documents d’accompagnement </a:t>
            </a:r>
            <a:r>
              <a:rPr lang="fr-FR" sz="2000" dirty="0" smtClean="0"/>
              <a:t>recommandaient </a:t>
            </a:r>
            <a:r>
              <a:rPr lang="fr-FR" sz="2000" dirty="0" smtClean="0"/>
              <a:t>un espace spécifique pour favoriser les activités d’écriture.</a:t>
            </a:r>
          </a:p>
          <a:p>
            <a:r>
              <a:rPr lang="fr-FR" sz="2000" dirty="0" smtClean="0"/>
              <a:t>Dans le cadre de l’apprentissage dirigé, des exigences matérielles doivent être réunies: lumière, support dégagé pour écrire, surface appropriée.(p.109)</a:t>
            </a:r>
          </a:p>
        </p:txBody>
      </p:sp>
      <p:pic>
        <p:nvPicPr>
          <p:cNvPr id="39937" name="Picture 1"/>
          <p:cNvPicPr>
            <a:picLocks noChangeAspect="1" noChangeArrowheads="1"/>
          </p:cNvPicPr>
          <p:nvPr/>
        </p:nvPicPr>
        <p:blipFill>
          <a:blip r:embed="rId3" cstate="print"/>
          <a:srcRect/>
          <a:stretch>
            <a:fillRect/>
          </a:stretch>
        </p:blipFill>
        <p:spPr bwMode="auto">
          <a:xfrm>
            <a:off x="3000364" y="3071810"/>
            <a:ext cx="4886325" cy="3505200"/>
          </a:xfrm>
          <a:prstGeom prst="rect">
            <a:avLst/>
          </a:prstGeom>
          <a:ln>
            <a:noFill/>
          </a:ln>
          <a:effectLst>
            <a:softEdge rad="112500"/>
          </a:effectLst>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85720" y="285728"/>
            <a:ext cx="8501122" cy="1143000"/>
          </a:xfrm>
        </p:spPr>
        <p:txBody>
          <a:bodyPr>
            <a:noAutofit/>
          </a:bodyPr>
          <a:lstStyle/>
          <a:p>
            <a:pPr algn="ctr"/>
            <a:r>
              <a:rPr lang="fr-FR" sz="3200" dirty="0" smtClean="0"/>
              <a:t>L’espace réservé dans la classe aux séances d’écriture</a:t>
            </a:r>
            <a:endParaRPr lang="fr-FR" sz="3200" dirty="0"/>
          </a:p>
        </p:txBody>
      </p:sp>
      <p:sp>
        <p:nvSpPr>
          <p:cNvPr id="6" name="Rectangle 5"/>
          <p:cNvSpPr/>
          <p:nvPr/>
        </p:nvSpPr>
        <p:spPr>
          <a:xfrm>
            <a:off x="285720" y="1428736"/>
            <a:ext cx="8001056" cy="4401205"/>
          </a:xfrm>
          <a:prstGeom prst="rect">
            <a:avLst/>
          </a:prstGeom>
        </p:spPr>
        <p:txBody>
          <a:bodyPr wrap="square">
            <a:spAutoFit/>
          </a:bodyPr>
          <a:lstStyle/>
          <a:p>
            <a:pPr>
              <a:buFont typeface="Wingdings" pitchFamily="2" charset="2"/>
              <a:buChar char="ü"/>
            </a:pPr>
            <a:r>
              <a:rPr lang="fr-FR" sz="2000" dirty="0" smtClean="0"/>
              <a:t>La place de l’élève est importante. Le gaucher est du côté gauche de la table pour ne pas gêner ou être gêné par le voisin. </a:t>
            </a:r>
          </a:p>
          <a:p>
            <a:endParaRPr lang="fr-FR" sz="2000" dirty="0" smtClean="0"/>
          </a:p>
          <a:p>
            <a:pPr>
              <a:buFont typeface="Wingdings" pitchFamily="2" charset="2"/>
              <a:buChar char="ü"/>
            </a:pPr>
            <a:r>
              <a:rPr lang="fr-FR" sz="2000" dirty="0" smtClean="0"/>
              <a:t>Les tables sont lisses, ou des sets de bureau sont installés.</a:t>
            </a:r>
          </a:p>
          <a:p>
            <a:endParaRPr lang="fr-FR" sz="2000" dirty="0" smtClean="0"/>
          </a:p>
          <a:p>
            <a:pPr>
              <a:buFont typeface="Wingdings" pitchFamily="2" charset="2"/>
              <a:buChar char="ü"/>
            </a:pPr>
            <a:r>
              <a:rPr lang="fr-FR" sz="2000" dirty="0" smtClean="0"/>
              <a:t>Le support de référence est visible de tous sans que des contorsions du corps soient nécessaires.</a:t>
            </a:r>
          </a:p>
          <a:p>
            <a:endParaRPr lang="fr-FR" sz="2000" dirty="0" smtClean="0"/>
          </a:p>
          <a:p>
            <a:pPr>
              <a:buFont typeface="Wingdings" pitchFamily="2" charset="2"/>
              <a:buChar char="ü"/>
            </a:pPr>
            <a:r>
              <a:rPr lang="fr-FR" sz="2000" dirty="0" smtClean="0"/>
              <a:t>La place pour que l’enseignant puisse passer derrière chaque élève doit être laissée. </a:t>
            </a:r>
          </a:p>
          <a:p>
            <a:endParaRPr lang="fr-FR" sz="2000" dirty="0" smtClean="0"/>
          </a:p>
          <a:p>
            <a:pPr>
              <a:buFont typeface="Wingdings" pitchFamily="2" charset="2"/>
              <a:buChar char="ü"/>
            </a:pPr>
            <a:r>
              <a:rPr lang="fr-FR" sz="2000" dirty="0" smtClean="0"/>
              <a:t>Dans l’idéal, la hauteur des tables en fonction de la taille des élèves doit être pensée.</a:t>
            </a:r>
            <a:endParaRPr lang="fr-FR" sz="20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20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20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2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428736"/>
            <a:ext cx="8229600" cy="4000528"/>
          </a:xfrm>
        </p:spPr>
        <p:txBody>
          <a:bodyPr>
            <a:normAutofit/>
          </a:bodyPr>
          <a:lstStyle/>
          <a:p>
            <a:r>
              <a:rPr lang="fr-FR" sz="2400" dirty="0" smtClean="0"/>
              <a:t>Marie Thérèse Zerbato Poudou, comme beaucoup de pédagogues auteurs de « méthodes » (Berthet, Dumont) préconisent le travail en petits groupes 4 à 6.</a:t>
            </a:r>
          </a:p>
          <a:p>
            <a:r>
              <a:rPr lang="fr-FR" sz="2400" dirty="0" smtClean="0"/>
              <a:t>D’autres parlent de 8 à 15.</a:t>
            </a:r>
          </a:p>
          <a:p>
            <a:r>
              <a:rPr lang="fr-FR" sz="2400" dirty="0" smtClean="0"/>
              <a:t>Le travail en collectif est à éviter pour pouvoir différencier plus facilement.</a:t>
            </a:r>
          </a:p>
          <a:p>
            <a:r>
              <a:rPr lang="fr-FR" sz="2400" dirty="0" smtClean="0"/>
              <a:t>Des séances individuelles </a:t>
            </a:r>
          </a:p>
          <a:p>
            <a:pPr>
              <a:buNone/>
            </a:pPr>
            <a:r>
              <a:rPr lang="fr-FR" sz="2400" dirty="0" smtClean="0"/>
              <a:t>sont possibles ponctuellement</a:t>
            </a:r>
          </a:p>
          <a:p>
            <a:endParaRPr lang="fr-FR" sz="2000" dirty="0" smtClean="0"/>
          </a:p>
        </p:txBody>
      </p:sp>
      <p:sp>
        <p:nvSpPr>
          <p:cNvPr id="3" name="Titre 2"/>
          <p:cNvSpPr>
            <a:spLocks noGrp="1"/>
          </p:cNvSpPr>
          <p:nvPr>
            <p:ph type="title"/>
          </p:nvPr>
        </p:nvSpPr>
        <p:spPr/>
        <p:txBody>
          <a:bodyPr/>
          <a:lstStyle/>
          <a:p>
            <a:pPr algn="ctr"/>
            <a:r>
              <a:rPr lang="fr-FR" dirty="0" smtClean="0"/>
              <a:t>Nombre d’élèves par séance</a:t>
            </a:r>
            <a:endParaRPr lang="fr-FR" dirty="0"/>
          </a:p>
        </p:txBody>
      </p:sp>
      <p:pic>
        <p:nvPicPr>
          <p:cNvPr id="5" name="Image 4" descr="cafipemf 003.jpg"/>
          <p:cNvPicPr>
            <a:picLocks noChangeAspect="1"/>
          </p:cNvPicPr>
          <p:nvPr/>
        </p:nvPicPr>
        <p:blipFill>
          <a:blip r:embed="rId3" cstate="email"/>
          <a:stretch>
            <a:fillRect/>
          </a:stretch>
        </p:blipFill>
        <p:spPr>
          <a:xfrm rot="20718572">
            <a:off x="5771514" y="4269171"/>
            <a:ext cx="2933700" cy="195059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1654164"/>
          </a:xfrm>
        </p:spPr>
        <p:txBody>
          <a:bodyPr>
            <a:normAutofit fontScale="90000"/>
          </a:bodyPr>
          <a:lstStyle/>
          <a:p>
            <a:pPr algn="ctr"/>
            <a:r>
              <a:rPr lang="fr-FR" dirty="0" smtClean="0"/>
              <a:t>Organisation pédagogique de l’enseignement de l’écriture cursive.</a:t>
            </a:r>
            <a:endParaRPr lang="fr-FR" dirty="0"/>
          </a:p>
        </p:txBody>
      </p:sp>
      <p:sp>
        <p:nvSpPr>
          <p:cNvPr id="9" name="ZoneTexte 8"/>
          <p:cNvSpPr txBox="1"/>
          <p:nvPr/>
        </p:nvSpPr>
        <p:spPr>
          <a:xfrm>
            <a:off x="1403648" y="2276872"/>
            <a:ext cx="6429388" cy="2123658"/>
          </a:xfrm>
          <a:prstGeom prst="rect">
            <a:avLst/>
          </a:prstGeom>
          <a:noFill/>
        </p:spPr>
        <p:txBody>
          <a:bodyPr wrap="square" rtlCol="0">
            <a:spAutoFit/>
          </a:bodyPr>
          <a:lstStyle/>
          <a:p>
            <a:pPr algn="ctr">
              <a:lnSpc>
                <a:spcPct val="150000"/>
              </a:lnSpc>
            </a:pPr>
            <a:endParaRPr lang="fr-FR" sz="2200" dirty="0" smtClean="0">
              <a:solidFill>
                <a:srgbClr val="002060"/>
              </a:solidFill>
              <a:latin typeface="Cursive Fléchée" pitchFamily="2" charset="0"/>
            </a:endParaRPr>
          </a:p>
          <a:p>
            <a:pPr algn="ctr">
              <a:lnSpc>
                <a:spcPct val="150000"/>
              </a:lnSpc>
            </a:pPr>
            <a:r>
              <a:rPr lang="fr-FR" sz="2200" dirty="0" smtClean="0">
                <a:solidFill>
                  <a:srgbClr val="002060"/>
                </a:solidFill>
                <a:latin typeface="Cursive Fléchée" pitchFamily="2" charset="0"/>
              </a:rPr>
              <a:t>L’enseignement de l’écriture cursive est avant tout un enseignement dirigé</a:t>
            </a:r>
            <a:r>
              <a:rPr lang="fr-FR" sz="2200" b="1" dirty="0" smtClean="0">
                <a:solidFill>
                  <a:srgbClr val="002060"/>
                </a:solidFill>
                <a:latin typeface="Cursive Fléchée" pitchFamily="2" charset="0"/>
              </a:rPr>
              <a:t>.</a:t>
            </a:r>
            <a:endParaRPr lang="fr-FR" sz="2200" b="1" dirty="0">
              <a:solidFill>
                <a:srgbClr val="002060"/>
              </a:solidFill>
              <a:latin typeface="Cursive Fléchée" pitchFamily="2"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t>La séance d’écriture </a:t>
            </a:r>
            <a:endParaRPr lang="fr-FR" dirty="0"/>
          </a:p>
        </p:txBody>
      </p:sp>
      <p:pic>
        <p:nvPicPr>
          <p:cNvPr id="5" name="Picture 4" descr="ecriture"/>
          <p:cNvPicPr>
            <a:picLocks noChangeAspect="1" noChangeArrowheads="1"/>
          </p:cNvPicPr>
          <p:nvPr/>
        </p:nvPicPr>
        <p:blipFill>
          <a:blip r:embed="rId3" cstate="email"/>
          <a:srcRect/>
          <a:stretch>
            <a:fillRect/>
          </a:stretch>
        </p:blipFill>
        <p:spPr bwMode="auto">
          <a:xfrm>
            <a:off x="3286116" y="1357298"/>
            <a:ext cx="2808288" cy="2808287"/>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t>Les instructions officielles</a:t>
            </a:r>
            <a:endParaRPr lang="fr-FR" dirty="0"/>
          </a:p>
        </p:txBody>
      </p:sp>
      <p:sp>
        <p:nvSpPr>
          <p:cNvPr id="6" name="ZoneTexte 5"/>
          <p:cNvSpPr txBox="1"/>
          <p:nvPr/>
        </p:nvSpPr>
        <p:spPr>
          <a:xfrm>
            <a:off x="642910" y="1643051"/>
            <a:ext cx="8286808" cy="2308324"/>
          </a:xfrm>
          <a:prstGeom prst="rect">
            <a:avLst/>
          </a:prstGeom>
          <a:noFill/>
        </p:spPr>
        <p:txBody>
          <a:bodyPr wrap="square" rtlCol="0">
            <a:spAutoFit/>
          </a:bodyPr>
          <a:lstStyle/>
          <a:p>
            <a:r>
              <a:rPr lang="fr-FR" b="1" dirty="0" smtClean="0"/>
              <a:t>« Apprendre les gestes de l’écriture</a:t>
            </a:r>
          </a:p>
          <a:p>
            <a:r>
              <a:rPr lang="fr-FR" dirty="0" smtClean="0"/>
              <a:t>Sans qu’on doive réduire l’activité graphique à la préparation de</a:t>
            </a:r>
          </a:p>
          <a:p>
            <a:r>
              <a:rPr lang="fr-FR" dirty="0" smtClean="0"/>
              <a:t>l’écriture, les enfants observent et reproduisent quotidiennement des</a:t>
            </a:r>
          </a:p>
          <a:p>
            <a:r>
              <a:rPr lang="fr-FR" dirty="0" smtClean="0"/>
              <a:t>motifs graphiques afin d’acquérir le geste le mieux adapté et le plus</a:t>
            </a:r>
          </a:p>
          <a:p>
            <a:r>
              <a:rPr lang="fr-FR" dirty="0" smtClean="0"/>
              <a:t>efficace. L’entrée dans l’écriture s’appuie sur les compétences</a:t>
            </a:r>
          </a:p>
          <a:p>
            <a:r>
              <a:rPr lang="fr-FR" dirty="0" smtClean="0"/>
              <a:t>développées par les activités graphiques (enchaînements de lignes</a:t>
            </a:r>
          </a:p>
          <a:p>
            <a:r>
              <a:rPr lang="fr-FR" dirty="0" smtClean="0"/>
              <a:t>simples, courbes, continues...), mais requiert aussi des compétences</a:t>
            </a:r>
          </a:p>
          <a:p>
            <a:r>
              <a:rPr lang="fr-FR" dirty="0" smtClean="0"/>
              <a:t>particulières de perception des caractéristiques des lettres.</a:t>
            </a:r>
          </a:p>
        </p:txBody>
      </p:sp>
      <p:sp>
        <p:nvSpPr>
          <p:cNvPr id="4" name="ZoneTexte 3"/>
          <p:cNvSpPr txBox="1"/>
          <p:nvPr/>
        </p:nvSpPr>
        <p:spPr>
          <a:xfrm>
            <a:off x="714348" y="3857628"/>
            <a:ext cx="7929618" cy="1477328"/>
          </a:xfrm>
          <a:prstGeom prst="rect">
            <a:avLst/>
          </a:prstGeom>
          <a:solidFill>
            <a:schemeClr val="bg2">
              <a:lumMod val="75000"/>
            </a:schemeClr>
          </a:solidFill>
        </p:spPr>
        <p:txBody>
          <a:bodyPr wrap="square" rtlCol="0">
            <a:spAutoFit/>
          </a:bodyPr>
          <a:lstStyle/>
          <a:p>
            <a:r>
              <a:rPr lang="fr-FR" dirty="0" smtClean="0"/>
              <a:t>L’écriture cursive est proposée à tous les enfants, en grande section,</a:t>
            </a:r>
          </a:p>
          <a:p>
            <a:r>
              <a:rPr lang="fr-FR" dirty="0" smtClean="0"/>
              <a:t>dès qu’ils en sont capables ; elle fait l’objet d’un enseignement guidé</a:t>
            </a:r>
          </a:p>
          <a:p>
            <a:r>
              <a:rPr lang="fr-FR" dirty="0" smtClean="0"/>
              <a:t>afin que ces premières habitudes installées favorisent la qualité des</a:t>
            </a:r>
          </a:p>
          <a:p>
            <a:r>
              <a:rPr lang="fr-FR" dirty="0" smtClean="0"/>
              <a:t>tracés et l’aisance du geste. » (Ministère de l’éducation nationale, Bo 2008, p.14)</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4">
                                            <p:txEl>
                                              <p:pRg st="0" end="0"/>
                                            </p:txEl>
                                          </p:spTgt>
                                        </p:tgtEl>
                                        <p:attrNameLst>
                                          <p:attrName>style.color</p:attrName>
                                        </p:attrNameLst>
                                      </p:cBhvr>
                                      <p:to>
                                        <p:clrVal>
                                          <a:srgbClr val="6340FA"/>
                                        </p:clrVal>
                                      </p:to>
                                    </p:set>
                                    <p:set>
                                      <p:cBhvr>
                                        <p:cTn id="7" dur="500" autoRev="1" fill="hold"/>
                                        <p:tgtEl>
                                          <p:spTgt spid="4">
                                            <p:txEl>
                                              <p:pRg st="0" end="0"/>
                                            </p:txEl>
                                          </p:spTgt>
                                        </p:tgtEl>
                                        <p:attrNameLst>
                                          <p:attrName>fillcolor</p:attrName>
                                        </p:attrNameLst>
                                      </p:cBhvr>
                                      <p:to>
                                        <p:clrVal>
                                          <a:srgbClr val="6340FA"/>
                                        </p:clrVal>
                                      </p:to>
                                    </p:set>
                                    <p:set>
                                      <p:cBhvr>
                                        <p:cTn id="8" dur="500" autoRev="1" fill="hold"/>
                                        <p:tgtEl>
                                          <p:spTgt spid="4">
                                            <p:txEl>
                                              <p:pRg st="0" end="0"/>
                                            </p:txEl>
                                          </p:spTgt>
                                        </p:tgtEl>
                                        <p:attrNameLst>
                                          <p:attrName>fill.type</p:attrName>
                                        </p:attrNameLst>
                                      </p:cBhvr>
                                      <p:to>
                                        <p:strVal val="solid"/>
                                      </p:to>
                                    </p:set>
                                  </p:childTnLst>
                                </p:cTn>
                              </p:par>
                            </p:childTnLst>
                          </p:cTn>
                        </p:par>
                        <p:par>
                          <p:cTn id="9" fill="hold">
                            <p:stCondLst>
                              <p:cond delay="6900"/>
                            </p:stCondLst>
                            <p:childTnLst>
                              <p:par>
                                <p:cTn id="10" presetID="20" presetClass="emph" presetSubtype="0" fill="hold" nodeType="afterEffect">
                                  <p:stCondLst>
                                    <p:cond delay="0"/>
                                  </p:stCondLst>
                                  <p:iterate type="lt">
                                    <p:tmPct val="10000"/>
                                  </p:iterate>
                                  <p:childTnLst>
                                    <p:set>
                                      <p:cBhvr override="childStyle">
                                        <p:cTn id="11" dur="500" autoRev="1" fill="hold"/>
                                        <p:tgtEl>
                                          <p:spTgt spid="4">
                                            <p:txEl>
                                              <p:pRg st="1" end="1"/>
                                            </p:txEl>
                                          </p:spTgt>
                                        </p:tgtEl>
                                        <p:attrNameLst>
                                          <p:attrName>style.color</p:attrName>
                                        </p:attrNameLst>
                                      </p:cBhvr>
                                      <p:to>
                                        <p:clrVal>
                                          <a:srgbClr val="6340FA"/>
                                        </p:clrVal>
                                      </p:to>
                                    </p:set>
                                    <p:set>
                                      <p:cBhvr>
                                        <p:cTn id="12" dur="500" autoRev="1" fill="hold"/>
                                        <p:tgtEl>
                                          <p:spTgt spid="4">
                                            <p:txEl>
                                              <p:pRg st="1" end="1"/>
                                            </p:txEl>
                                          </p:spTgt>
                                        </p:tgtEl>
                                        <p:attrNameLst>
                                          <p:attrName>fillcolor</p:attrName>
                                        </p:attrNameLst>
                                      </p:cBhvr>
                                      <p:to>
                                        <p:clrVal>
                                          <a:srgbClr val="6340FA"/>
                                        </p:clrVal>
                                      </p:to>
                                    </p:set>
                                    <p:set>
                                      <p:cBhvr>
                                        <p:cTn id="13" dur="500" autoRev="1" fill="hold"/>
                                        <p:tgtEl>
                                          <p:spTgt spid="4">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74638"/>
            <a:ext cx="8472518" cy="1654164"/>
          </a:xfrm>
        </p:spPr>
        <p:txBody>
          <a:bodyPr>
            <a:normAutofit/>
          </a:bodyPr>
          <a:lstStyle/>
          <a:p>
            <a:pPr algn="ctr"/>
            <a:r>
              <a:rPr lang="fr-FR" dirty="0" smtClean="0"/>
              <a:t>L’exercice emblématique </a:t>
            </a:r>
            <a:br>
              <a:rPr lang="fr-FR" dirty="0" smtClean="0"/>
            </a:br>
            <a:r>
              <a:rPr lang="fr-FR" dirty="0" smtClean="0"/>
              <a:t>Deux positions</a:t>
            </a:r>
            <a:endParaRPr lang="fr-FR" dirty="0"/>
          </a:p>
        </p:txBody>
      </p:sp>
      <p:sp>
        <p:nvSpPr>
          <p:cNvPr id="6" name="Forme libre 5"/>
          <p:cNvSpPr/>
          <p:nvPr/>
        </p:nvSpPr>
        <p:spPr>
          <a:xfrm>
            <a:off x="5357818" y="1857364"/>
            <a:ext cx="4176000" cy="4024808"/>
          </a:xfrm>
          <a:custGeom>
            <a:avLst/>
            <a:gdLst>
              <a:gd name="connsiteX0" fmla="*/ 0 w 4544301"/>
              <a:gd name="connsiteY0" fmla="*/ 2083842 h 4167684"/>
              <a:gd name="connsiteX1" fmla="*/ 736390 w 4544301"/>
              <a:gd name="connsiteY1" fmla="*/ 548079 h 4167684"/>
              <a:gd name="connsiteX2" fmla="*/ 2272155 w 4544301"/>
              <a:gd name="connsiteY2" fmla="*/ 3 h 4167684"/>
              <a:gd name="connsiteX3" fmla="*/ 3807919 w 4544301"/>
              <a:gd name="connsiteY3" fmla="*/ 548083 h 4167684"/>
              <a:gd name="connsiteX4" fmla="*/ 4544304 w 4544301"/>
              <a:gd name="connsiteY4" fmla="*/ 2083849 h 4167684"/>
              <a:gd name="connsiteX5" fmla="*/ 3807916 w 4544301"/>
              <a:gd name="connsiteY5" fmla="*/ 3619613 h 4167684"/>
              <a:gd name="connsiteX6" fmla="*/ 2272152 w 4544301"/>
              <a:gd name="connsiteY6" fmla="*/ 4167691 h 4167684"/>
              <a:gd name="connsiteX7" fmla="*/ 736388 w 4544301"/>
              <a:gd name="connsiteY7" fmla="*/ 3619611 h 4167684"/>
              <a:gd name="connsiteX8" fmla="*/ 2 w 4544301"/>
              <a:gd name="connsiteY8" fmla="*/ 2083846 h 4167684"/>
              <a:gd name="connsiteX9" fmla="*/ 0 w 4544301"/>
              <a:gd name="connsiteY9" fmla="*/ 2083842 h 416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44301" h="4167684">
                <a:moveTo>
                  <a:pt x="0" y="2083842"/>
                </a:moveTo>
                <a:cubicBezTo>
                  <a:pt x="1" y="1499907"/>
                  <a:pt x="267148" y="942764"/>
                  <a:pt x="736390" y="548079"/>
                </a:cubicBezTo>
                <a:cubicBezTo>
                  <a:pt x="1155491" y="195568"/>
                  <a:pt x="1703487" y="2"/>
                  <a:pt x="2272155" y="3"/>
                </a:cubicBezTo>
                <a:cubicBezTo>
                  <a:pt x="2840823" y="4"/>
                  <a:pt x="3388819" y="195571"/>
                  <a:pt x="3807919" y="548083"/>
                </a:cubicBezTo>
                <a:cubicBezTo>
                  <a:pt x="4277160" y="942769"/>
                  <a:pt x="4544305" y="1499914"/>
                  <a:pt x="4544304" y="2083849"/>
                </a:cubicBezTo>
                <a:cubicBezTo>
                  <a:pt x="4544304" y="2667784"/>
                  <a:pt x="4277158" y="3224927"/>
                  <a:pt x="3807916" y="3619613"/>
                </a:cubicBezTo>
                <a:cubicBezTo>
                  <a:pt x="3388815" y="3972125"/>
                  <a:pt x="2840820" y="4167691"/>
                  <a:pt x="2272152" y="4167691"/>
                </a:cubicBezTo>
                <a:cubicBezTo>
                  <a:pt x="1703484" y="4167691"/>
                  <a:pt x="1155488" y="3972123"/>
                  <a:pt x="736388" y="3619611"/>
                </a:cubicBezTo>
                <a:cubicBezTo>
                  <a:pt x="267147" y="3224925"/>
                  <a:pt x="1" y="2667781"/>
                  <a:pt x="2" y="2083846"/>
                </a:cubicBezTo>
                <a:cubicBezTo>
                  <a:pt x="1" y="2083845"/>
                  <a:pt x="1" y="2083843"/>
                  <a:pt x="0" y="2083842"/>
                </a:cubicBezTo>
                <a:close/>
              </a:path>
            </a:pathLst>
          </a:custGeom>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900000" tIns="360000" rIns="360000" bIns="360000" numCol="1" spcCol="1270" anchor="ctr" anchorCtr="0">
            <a:noAutofit/>
          </a:bodyPr>
          <a:lstStyle/>
          <a:p>
            <a:pPr lvl="0" algn="ctr" defTabSz="1066800">
              <a:lnSpc>
                <a:spcPct val="100000"/>
              </a:lnSpc>
              <a:spcBef>
                <a:spcPct val="0"/>
              </a:spcBef>
              <a:spcAft>
                <a:spcPts val="0"/>
              </a:spcAft>
            </a:pPr>
            <a:r>
              <a:rPr lang="fr-FR" sz="2400" b="1" kern="1200" dirty="0" smtClean="0">
                <a:solidFill>
                  <a:schemeClr val="tx1">
                    <a:hueOff val="0"/>
                    <a:satOff val="0"/>
                    <a:lumOff val="0"/>
                  </a:schemeClr>
                </a:solidFill>
                <a:latin typeface="Comic Sans MS" pitchFamily="66" charset="0"/>
              </a:rPr>
              <a:t>Pédagogie constructiviste</a:t>
            </a:r>
            <a:r>
              <a:rPr lang="fr-FR" sz="2400" kern="1200" dirty="0" smtClean="0">
                <a:solidFill>
                  <a:schemeClr val="tx1">
                    <a:hueOff val="0"/>
                    <a:satOff val="0"/>
                    <a:lumOff val="0"/>
                  </a:schemeClr>
                </a:solidFill>
                <a:latin typeface="Comic Sans MS" pitchFamily="66" charset="0"/>
              </a:rPr>
              <a:t>:</a:t>
            </a:r>
          </a:p>
          <a:p>
            <a:pPr lvl="0" algn="ctr" defTabSz="1066800">
              <a:lnSpc>
                <a:spcPct val="100000"/>
              </a:lnSpc>
              <a:spcBef>
                <a:spcPct val="0"/>
              </a:spcBef>
              <a:spcAft>
                <a:spcPts val="0"/>
              </a:spcAft>
            </a:pPr>
            <a:r>
              <a:rPr lang="fr-FR" sz="1600" kern="1200" dirty="0" smtClean="0">
                <a:solidFill>
                  <a:schemeClr val="tx1">
                    <a:hueOff val="0"/>
                    <a:satOff val="0"/>
                    <a:lumOff val="0"/>
                  </a:schemeClr>
                </a:solidFill>
                <a:latin typeface="Comic Sans MS" pitchFamily="66" charset="0"/>
              </a:rPr>
              <a:t> (</a:t>
            </a:r>
            <a:r>
              <a:rPr lang="fr-FR" sz="1600" kern="1200" dirty="0" err="1" smtClean="0">
                <a:solidFill>
                  <a:schemeClr val="tx1">
                    <a:hueOff val="0"/>
                    <a:satOff val="0"/>
                    <a:lumOff val="0"/>
                  </a:schemeClr>
                </a:solidFill>
                <a:latin typeface="Comic Sans MS" pitchFamily="66" charset="0"/>
              </a:rPr>
              <a:t>ex:Charmeux</a:t>
            </a:r>
            <a:r>
              <a:rPr lang="fr-FR" sz="1600" kern="1200" dirty="0" smtClean="0">
                <a:solidFill>
                  <a:schemeClr val="tx1">
                    <a:hueOff val="0"/>
                    <a:satOff val="0"/>
                    <a:lumOff val="0"/>
                  </a:schemeClr>
                </a:solidFill>
                <a:latin typeface="Comic Sans MS" pitchFamily="66" charset="0"/>
              </a:rPr>
              <a:t>, Zerto Poudou)</a:t>
            </a:r>
          </a:p>
          <a:p>
            <a:pPr lvl="0" algn="ctr" defTabSz="1066800">
              <a:lnSpc>
                <a:spcPct val="100000"/>
              </a:lnSpc>
              <a:spcBef>
                <a:spcPct val="0"/>
              </a:spcBef>
              <a:spcAft>
                <a:spcPts val="0"/>
              </a:spcAft>
            </a:pPr>
            <a:r>
              <a:rPr lang="fr-FR" sz="1600" kern="1200" dirty="0" smtClean="0">
                <a:solidFill>
                  <a:schemeClr val="tx1">
                    <a:hueOff val="0"/>
                    <a:satOff val="0"/>
                    <a:lumOff val="0"/>
                  </a:schemeClr>
                </a:solidFill>
                <a:latin typeface="Comic Sans MS" pitchFamily="66" charset="0"/>
              </a:rPr>
              <a:t>L’enfant construit son geste à partir de lui même et en faisant évoluer ses propres réponses.</a:t>
            </a:r>
            <a:endParaRPr lang="fr-FR" sz="1600" kern="1200" dirty="0">
              <a:solidFill>
                <a:schemeClr val="tx1">
                  <a:hueOff val="0"/>
                  <a:satOff val="0"/>
                  <a:lumOff val="0"/>
                </a:schemeClr>
              </a:solidFill>
              <a:latin typeface="Comic Sans MS" pitchFamily="66" charset="0"/>
            </a:endParaRPr>
          </a:p>
        </p:txBody>
      </p:sp>
      <p:sp>
        <p:nvSpPr>
          <p:cNvPr id="8" name="Forme libre 7"/>
          <p:cNvSpPr/>
          <p:nvPr/>
        </p:nvSpPr>
        <p:spPr>
          <a:xfrm>
            <a:off x="-285784" y="1643050"/>
            <a:ext cx="4173189" cy="4176894"/>
          </a:xfrm>
          <a:custGeom>
            <a:avLst/>
            <a:gdLst>
              <a:gd name="connsiteX0" fmla="*/ 0 w 4336341"/>
              <a:gd name="connsiteY0" fmla="*/ 2088447 h 4176894"/>
              <a:gd name="connsiteX1" fmla="*/ 664023 w 4336341"/>
              <a:gd name="connsiteY1" fmla="*/ 584297 h 4176894"/>
              <a:gd name="connsiteX2" fmla="*/ 2168174 w 4336341"/>
              <a:gd name="connsiteY2" fmla="*/ 2 h 4176894"/>
              <a:gd name="connsiteX3" fmla="*/ 3672324 w 4336341"/>
              <a:gd name="connsiteY3" fmla="*/ 584301 h 4176894"/>
              <a:gd name="connsiteX4" fmla="*/ 4336343 w 4336341"/>
              <a:gd name="connsiteY4" fmla="*/ 2088453 h 4176894"/>
              <a:gd name="connsiteX5" fmla="*/ 3672322 w 4336341"/>
              <a:gd name="connsiteY5" fmla="*/ 3592603 h 4176894"/>
              <a:gd name="connsiteX6" fmla="*/ 2168171 w 4336341"/>
              <a:gd name="connsiteY6" fmla="*/ 4176900 h 4176894"/>
              <a:gd name="connsiteX7" fmla="*/ 664021 w 4336341"/>
              <a:gd name="connsiteY7" fmla="*/ 3592602 h 4176894"/>
              <a:gd name="connsiteX8" fmla="*/ 1 w 4336341"/>
              <a:gd name="connsiteY8" fmla="*/ 2088451 h 4176894"/>
              <a:gd name="connsiteX9" fmla="*/ 0 w 4336341"/>
              <a:gd name="connsiteY9" fmla="*/ 2088447 h 4176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6341" h="4176894">
                <a:moveTo>
                  <a:pt x="0" y="2088447"/>
                </a:moveTo>
                <a:cubicBezTo>
                  <a:pt x="1" y="1520991"/>
                  <a:pt x="239725" y="977965"/>
                  <a:pt x="664023" y="584297"/>
                </a:cubicBezTo>
                <a:cubicBezTo>
                  <a:pt x="1068053" y="209434"/>
                  <a:pt x="1607197" y="1"/>
                  <a:pt x="2168174" y="2"/>
                </a:cubicBezTo>
                <a:cubicBezTo>
                  <a:pt x="2729152" y="3"/>
                  <a:pt x="3268295" y="209437"/>
                  <a:pt x="3672324" y="584301"/>
                </a:cubicBezTo>
                <a:cubicBezTo>
                  <a:pt x="4096621" y="977970"/>
                  <a:pt x="4336344" y="1520996"/>
                  <a:pt x="4336343" y="2088453"/>
                </a:cubicBezTo>
                <a:cubicBezTo>
                  <a:pt x="4336343" y="2655909"/>
                  <a:pt x="4096619" y="3198936"/>
                  <a:pt x="3672322" y="3592603"/>
                </a:cubicBezTo>
                <a:cubicBezTo>
                  <a:pt x="3268292" y="3967466"/>
                  <a:pt x="2729149" y="4176900"/>
                  <a:pt x="2168171" y="4176900"/>
                </a:cubicBezTo>
                <a:cubicBezTo>
                  <a:pt x="1607193" y="4176900"/>
                  <a:pt x="1068050" y="3967466"/>
                  <a:pt x="664021" y="3592602"/>
                </a:cubicBezTo>
                <a:cubicBezTo>
                  <a:pt x="239724" y="3198934"/>
                  <a:pt x="1" y="2655907"/>
                  <a:pt x="1" y="2088451"/>
                </a:cubicBezTo>
                <a:cubicBezTo>
                  <a:pt x="1" y="2088450"/>
                  <a:pt x="0" y="2088448"/>
                  <a:pt x="0" y="2088447"/>
                </a:cubicBezTo>
                <a:close/>
              </a:path>
            </a:pathLst>
          </a:custGeom>
        </p:spPr>
        <p:style>
          <a:lnRef idx="2">
            <a:schemeClr val="lt1">
              <a:hueOff val="0"/>
              <a:satOff val="0"/>
              <a:lumOff val="0"/>
              <a:alphaOff val="0"/>
            </a:schemeClr>
          </a:lnRef>
          <a:fillRef idx="1">
            <a:schemeClr val="accent2">
              <a:alpha val="50000"/>
              <a:hueOff val="838776"/>
              <a:satOff val="-7923"/>
              <a:lumOff val="-8237"/>
              <a:alphaOff val="0"/>
            </a:schemeClr>
          </a:fillRef>
          <a:effectRef idx="0">
            <a:schemeClr val="accent2">
              <a:alpha val="50000"/>
              <a:hueOff val="838776"/>
              <a:satOff val="-7923"/>
              <a:lumOff val="-8237"/>
              <a:alphaOff val="0"/>
            </a:schemeClr>
          </a:effectRef>
          <a:fontRef idx="minor">
            <a:schemeClr val="tx1"/>
          </a:fontRef>
        </p:style>
        <p:txBody>
          <a:bodyPr spcFirstLastPara="0" vert="horz" wrap="square" lIns="360000" tIns="360000" rIns="720000" bIns="360000" numCol="1" spcCol="1270" anchor="ctr" anchorCtr="0">
            <a:noAutofit/>
          </a:bodyPr>
          <a:lstStyle/>
          <a:p>
            <a:pPr lvl="0" defTabSz="1066800">
              <a:lnSpc>
                <a:spcPct val="90000"/>
              </a:lnSpc>
              <a:spcBef>
                <a:spcPct val="0"/>
              </a:spcBef>
              <a:spcAft>
                <a:spcPts val="0"/>
              </a:spcAft>
            </a:pPr>
            <a:r>
              <a:rPr lang="fr-FR" sz="2400" b="1" kern="1200" dirty="0" smtClean="0">
                <a:latin typeface="Comic Sans MS" pitchFamily="66" charset="0"/>
              </a:rPr>
              <a:t>Pédagogie du modèle </a:t>
            </a:r>
          </a:p>
          <a:p>
            <a:pPr lvl="0" defTabSz="1066800">
              <a:lnSpc>
                <a:spcPct val="90000"/>
              </a:lnSpc>
              <a:spcBef>
                <a:spcPct val="0"/>
              </a:spcBef>
              <a:spcAft>
                <a:spcPts val="0"/>
              </a:spcAft>
            </a:pPr>
            <a:r>
              <a:rPr lang="fr-FR" sz="2000" kern="1200" dirty="0" smtClean="0">
                <a:latin typeface="Comic Sans MS" pitchFamily="66" charset="0"/>
              </a:rPr>
              <a:t>(ex: Auzias, Dumont)          </a:t>
            </a:r>
            <a:r>
              <a:rPr lang="fr-FR" sz="1800" b="0" kern="1200" dirty="0" smtClean="0">
                <a:latin typeface="Comic Sans MS" pitchFamily="66" charset="0"/>
              </a:rPr>
              <a:t>E</a:t>
            </a:r>
            <a:r>
              <a:rPr lang="fr-FR" sz="1400" b="0" kern="1200" dirty="0" smtClean="0">
                <a:latin typeface="Comic Sans MS" pitchFamily="66" charset="0"/>
              </a:rPr>
              <a:t>xe</a:t>
            </a:r>
            <a:r>
              <a:rPr lang="fr-FR" sz="1600" kern="1200" dirty="0" smtClean="0">
                <a:latin typeface="Comic Sans MS" pitchFamily="66" charset="0"/>
              </a:rPr>
              <a:t>rcice de la copie du modèle présentée par le maître.</a:t>
            </a:r>
          </a:p>
        </p:txBody>
      </p:sp>
      <p:sp>
        <p:nvSpPr>
          <p:cNvPr id="11" name="ZoneTexte 10"/>
          <p:cNvSpPr txBox="1"/>
          <p:nvPr/>
        </p:nvSpPr>
        <p:spPr>
          <a:xfrm>
            <a:off x="3143240" y="5286388"/>
            <a:ext cx="2928958" cy="646331"/>
          </a:xfrm>
          <a:prstGeom prst="rect">
            <a:avLst/>
          </a:prstGeom>
          <a:noFill/>
        </p:spPr>
        <p:txBody>
          <a:bodyPr wrap="square" rtlCol="0">
            <a:spAutoFit/>
          </a:bodyPr>
          <a:lstStyle/>
          <a:p>
            <a:pPr algn="ctr"/>
            <a:r>
              <a:rPr lang="fr-FR" dirty="0" smtClean="0"/>
              <a:t>Une multitude d’interactions possible</a:t>
            </a:r>
            <a:endParaRPr lang="fr-F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grpId="1" nodeType="clickEffect">
                                  <p:stCondLst>
                                    <p:cond delay="0"/>
                                  </p:stCondLst>
                                  <p:childTnLst>
                                    <p:animMotion origin="layout" path="M -0.09843 -0.00208 L 0.11407 -0.00208 " pathEditMode="relative" rAng="0" ptsTypes="AA">
                                      <p:cBhvr>
                                        <p:cTn id="18" dur="2000" fill="hold"/>
                                        <p:tgtEl>
                                          <p:spTgt spid="8"/>
                                        </p:tgtEl>
                                        <p:attrNameLst>
                                          <p:attrName>ppt_x</p:attrName>
                                          <p:attrName>ppt_y</p:attrName>
                                        </p:attrNameLst>
                                      </p:cBhvr>
                                      <p:rCtr x="106" y="0"/>
                                    </p:animMotion>
                                  </p:childTnLst>
                                </p:cTn>
                              </p:par>
                            </p:childTnLst>
                          </p:cTn>
                        </p:par>
                      </p:childTnLst>
                    </p:cTn>
                  </p:par>
                  <p:par>
                    <p:cTn id="19" fill="hold">
                      <p:stCondLst>
                        <p:cond delay="indefinite"/>
                      </p:stCondLst>
                      <p:childTnLst>
                        <p:par>
                          <p:cTn id="20" fill="hold">
                            <p:stCondLst>
                              <p:cond delay="0"/>
                            </p:stCondLst>
                            <p:childTnLst>
                              <p:par>
                                <p:cTn id="21" presetID="35" presetClass="path" presetSubtype="0" accel="50000" decel="50000" fill="hold" grpId="1" nodeType="clickEffect">
                                  <p:stCondLst>
                                    <p:cond delay="0"/>
                                  </p:stCondLst>
                                  <p:childTnLst>
                                    <p:animMotion origin="layout" path="M 0.10121 -0.00116 L -0.14879 -0.00116 " pathEditMode="relative" rAng="0" ptsTypes="AA">
                                      <p:cBhvr>
                                        <p:cTn id="22" dur="2000" fill="hold"/>
                                        <p:tgtEl>
                                          <p:spTgt spid="6"/>
                                        </p:tgtEl>
                                        <p:attrNameLst>
                                          <p:attrName>ppt_x</p:attrName>
                                          <p:attrName>ppt_y</p:attrName>
                                        </p:attrNameLst>
                                      </p:cBhvr>
                                      <p:rCtr x="-125" y="0"/>
                                    </p:animMotion>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805192"/>
          </a:xfrm>
        </p:spPr>
        <p:txBody>
          <a:bodyPr>
            <a:normAutofit fontScale="92500" lnSpcReduction="10000"/>
          </a:bodyPr>
          <a:lstStyle/>
          <a:p>
            <a:pPr>
              <a:buBlip>
                <a:blip r:embed="rId3"/>
              </a:buBlip>
            </a:pPr>
            <a:r>
              <a:rPr lang="fr-FR" dirty="0" smtClean="0"/>
              <a:t>L’élève n’apprend pas seul mais peut produire seul de l’écrit.</a:t>
            </a:r>
          </a:p>
          <a:p>
            <a:pPr>
              <a:buBlip>
                <a:blip r:embed="rId3"/>
              </a:buBlip>
            </a:pPr>
            <a:r>
              <a:rPr lang="fr-FR" dirty="0" smtClean="0"/>
              <a:t>C’est un partenariat sur la base de la coopération (Besse regarde comme j’écris) </a:t>
            </a:r>
          </a:p>
          <a:p>
            <a:pPr>
              <a:buBlip>
                <a:blip r:embed="rId3"/>
              </a:buBlip>
            </a:pPr>
            <a:r>
              <a:rPr lang="fr-FR" dirty="0" smtClean="0"/>
              <a:t>L’enseignant guide l’élève vers l’autonomie.(IO p14)</a:t>
            </a:r>
          </a:p>
          <a:p>
            <a:pPr>
              <a:buBlip>
                <a:blip r:embed="rId3"/>
              </a:buBlip>
            </a:pPr>
            <a:r>
              <a:rPr lang="fr-FR" dirty="0" smtClean="0"/>
              <a:t> L’écriture est l’action d’écrire (c’est une praxie) , l’élève apprend à écrire en écrivant.</a:t>
            </a:r>
          </a:p>
          <a:p>
            <a:pPr>
              <a:buBlip>
                <a:blip r:embed="rId3"/>
              </a:buBlip>
            </a:pPr>
            <a:r>
              <a:rPr lang="fr-FR" dirty="0" smtClean="0"/>
              <a:t>L’écriture est le produit fini: le geste est enseigné en dirigé. </a:t>
            </a:r>
          </a:p>
          <a:p>
            <a:pPr>
              <a:buBlip>
                <a:blip r:embed="rId3"/>
              </a:buBlip>
            </a:pPr>
            <a:r>
              <a:rPr lang="fr-FR" dirty="0" smtClean="0">
                <a:solidFill>
                  <a:srgbClr val="FF0000"/>
                </a:solidFill>
              </a:rPr>
              <a:t>L’écriture est une culture. Il est indissociable dans son enseignement de l’oral et de la lecture</a:t>
            </a:r>
          </a:p>
          <a:p>
            <a:pPr>
              <a:buNone/>
            </a:pPr>
            <a:endParaRPr lang="fr-FR" dirty="0" smtClean="0"/>
          </a:p>
          <a:p>
            <a:endParaRPr lang="fr-FR" dirty="0"/>
          </a:p>
        </p:txBody>
      </p:sp>
      <p:sp>
        <p:nvSpPr>
          <p:cNvPr id="3" name="Titre 2"/>
          <p:cNvSpPr>
            <a:spLocks noGrp="1"/>
          </p:cNvSpPr>
          <p:nvPr>
            <p:ph type="title"/>
          </p:nvPr>
        </p:nvSpPr>
        <p:spPr/>
        <p:txBody>
          <a:bodyPr/>
          <a:lstStyle/>
          <a:p>
            <a:pPr algn="ctr"/>
            <a:r>
              <a:rPr lang="fr-FR" dirty="0" smtClean="0"/>
              <a:t>ECRITURE</a:t>
            </a:r>
            <a:endParaRPr lang="fr-F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9"/>
            <a:ext cx="8258204" cy="3162118"/>
          </a:xfrm>
        </p:spPr>
        <p:txBody>
          <a:bodyPr/>
          <a:lstStyle/>
          <a:p>
            <a:r>
              <a:rPr lang="fr-FR" dirty="0" smtClean="0"/>
              <a:t>La préparation à l’écriture se fait aujourd’hui en symbiose avec la préparation à la lecture</a:t>
            </a:r>
          </a:p>
          <a:p>
            <a:r>
              <a:rPr lang="fr-FR" dirty="0" smtClean="0"/>
              <a:t>L’élève peut s’essayer à encoder, à produire des mots en </a:t>
            </a:r>
            <a:r>
              <a:rPr lang="fr-FR" dirty="0" smtClean="0"/>
              <a:t>capitales</a:t>
            </a:r>
            <a:endParaRPr lang="fr-FR" dirty="0" smtClean="0"/>
          </a:p>
          <a:p>
            <a:r>
              <a:rPr lang="fr-FR" dirty="0" smtClean="0"/>
              <a:t>L’élève ne peut pas apprendre seul à former les lettres cursives.</a:t>
            </a:r>
          </a:p>
          <a:p>
            <a:endParaRPr lang="fr-FR" dirty="0" smtClean="0"/>
          </a:p>
          <a:p>
            <a:endParaRPr lang="fr-FR" dirty="0" smtClean="0"/>
          </a:p>
        </p:txBody>
      </p:sp>
      <p:sp>
        <p:nvSpPr>
          <p:cNvPr id="3" name="Titre 2"/>
          <p:cNvSpPr>
            <a:spLocks noGrp="1"/>
          </p:cNvSpPr>
          <p:nvPr>
            <p:ph type="title"/>
          </p:nvPr>
        </p:nvSpPr>
        <p:spPr/>
        <p:txBody>
          <a:bodyPr>
            <a:normAutofit/>
          </a:bodyPr>
          <a:lstStyle/>
          <a:p>
            <a:pPr algn="ctr"/>
            <a:r>
              <a:rPr lang="fr-FR" dirty="0" smtClean="0"/>
              <a:t>L’entrée dans l’écriture</a:t>
            </a:r>
            <a:endParaRPr lang="fr-FR" dirty="0"/>
          </a:p>
        </p:txBody>
      </p:sp>
      <p:pic>
        <p:nvPicPr>
          <p:cNvPr id="87042" name="Picture 2" descr="http://www.decitre.fr/gi/22/9782840645122FS.gif"/>
          <p:cNvPicPr>
            <a:picLocks noChangeAspect="1" noChangeArrowheads="1"/>
          </p:cNvPicPr>
          <p:nvPr/>
        </p:nvPicPr>
        <p:blipFill>
          <a:blip r:embed="rId3" cstate="email"/>
          <a:srcRect t="35156" b="14402"/>
          <a:stretch>
            <a:fillRect/>
          </a:stretch>
        </p:blipFill>
        <p:spPr bwMode="auto">
          <a:xfrm>
            <a:off x="4572001" y="4143380"/>
            <a:ext cx="3071834" cy="2357454"/>
          </a:xfrm>
          <a:prstGeom prst="rect">
            <a:avLst/>
          </a:prstGeom>
          <a:noFill/>
          <a:ln>
            <a:solidFill>
              <a:schemeClr val="bg2">
                <a:lumMod val="75000"/>
              </a:schemeClr>
            </a:solidFill>
          </a:ln>
        </p:spPr>
      </p:pic>
      <p:sp>
        <p:nvSpPr>
          <p:cNvPr id="5" name="Ellipse 4"/>
          <p:cNvSpPr/>
          <p:nvPr/>
        </p:nvSpPr>
        <p:spPr>
          <a:xfrm>
            <a:off x="4786314" y="4143380"/>
            <a:ext cx="857256" cy="50006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00034" y="1214422"/>
            <a:ext cx="8229600" cy="4525963"/>
          </a:xfrm>
        </p:spPr>
        <p:txBody>
          <a:bodyPr/>
          <a:lstStyle/>
          <a:p>
            <a:pPr>
              <a:buNone/>
            </a:pPr>
            <a:r>
              <a:rPr lang="fr-FR" dirty="0" smtClean="0"/>
              <a:t>L’élève a besoin </a:t>
            </a:r>
          </a:p>
          <a:p>
            <a:r>
              <a:rPr lang="fr-FR" dirty="0" smtClean="0"/>
              <a:t>d’outils et de matériel « motivants », en bon état, qu’il est capable physiquement d’utiliser.</a:t>
            </a:r>
          </a:p>
          <a:p>
            <a:r>
              <a:rPr lang="fr-FR" dirty="0" smtClean="0"/>
              <a:t>de la mise en place d’une activité ritualisée: une activité de grands</a:t>
            </a:r>
          </a:p>
          <a:p>
            <a:r>
              <a:rPr lang="fr-FR" dirty="0" smtClean="0"/>
              <a:t>d’une clarté cognitive de l’activité</a:t>
            </a:r>
          </a:p>
          <a:p>
            <a:r>
              <a:rPr lang="fr-FR" dirty="0" smtClean="0"/>
              <a:t>de la mise en place de tâches accessibles</a:t>
            </a:r>
          </a:p>
          <a:p>
            <a:pPr>
              <a:buNone/>
            </a:pPr>
            <a:endParaRPr lang="fr-FR" dirty="0" smtClean="0"/>
          </a:p>
          <a:p>
            <a:endParaRPr lang="fr-FR" dirty="0"/>
          </a:p>
        </p:txBody>
      </p:sp>
      <p:sp>
        <p:nvSpPr>
          <p:cNvPr id="3" name="Titre 2"/>
          <p:cNvSpPr>
            <a:spLocks noGrp="1"/>
          </p:cNvSpPr>
          <p:nvPr>
            <p:ph type="title"/>
          </p:nvPr>
        </p:nvSpPr>
        <p:spPr/>
        <p:txBody>
          <a:bodyPr>
            <a:normAutofit/>
          </a:bodyPr>
          <a:lstStyle/>
          <a:p>
            <a:pPr algn="ctr"/>
            <a:r>
              <a:rPr lang="fr-FR" dirty="0" smtClean="0"/>
              <a:t>Entrer dans l’apprentissage</a:t>
            </a:r>
            <a:endParaRPr lang="fr-FR" dirty="0"/>
          </a:p>
        </p:txBody>
      </p:sp>
      <p:pic>
        <p:nvPicPr>
          <p:cNvPr id="6" name="Image 5" descr="cafipemf 001.jpg"/>
          <p:cNvPicPr>
            <a:picLocks noChangeAspect="1"/>
          </p:cNvPicPr>
          <p:nvPr/>
        </p:nvPicPr>
        <p:blipFill>
          <a:blip r:embed="rId3" cstate="email"/>
          <a:srcRect/>
          <a:stretch>
            <a:fillRect/>
          </a:stretch>
        </p:blipFill>
        <p:spPr>
          <a:xfrm>
            <a:off x="2500298" y="4786322"/>
            <a:ext cx="4584192" cy="1833553"/>
          </a:xfrm>
          <a:prstGeom prst="rect">
            <a:avLst/>
          </a:prstGeom>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401080" cy="4733754"/>
          </a:xfrm>
        </p:spPr>
        <p:txBody>
          <a:bodyPr>
            <a:normAutofit/>
          </a:bodyPr>
          <a:lstStyle/>
          <a:p>
            <a:pPr>
              <a:buNone/>
            </a:pPr>
            <a:r>
              <a:rPr lang="fr-FR" dirty="0" smtClean="0"/>
              <a:t>L’élève doit être capable de manipuler les outils, permettant de tracer</a:t>
            </a:r>
          </a:p>
          <a:p>
            <a:pPr>
              <a:buNone/>
            </a:pPr>
            <a:r>
              <a:rPr lang="fr-FR" dirty="0" smtClean="0"/>
              <a:t>Il doit être capable de reproduire un tracé:</a:t>
            </a:r>
          </a:p>
          <a:p>
            <a:pPr>
              <a:buNone/>
            </a:pPr>
            <a:r>
              <a:rPr lang="fr-FR" dirty="0" smtClean="0"/>
              <a:t>C’est à dire </a:t>
            </a:r>
          </a:p>
          <a:p>
            <a:r>
              <a:rPr lang="fr-FR" dirty="0" smtClean="0"/>
              <a:t>Observer chaque détail sans perdre la relation avec l’ensemble, dans un niveau d’attention soutenue</a:t>
            </a:r>
          </a:p>
          <a:p>
            <a:r>
              <a:rPr lang="fr-FR" dirty="0" smtClean="0"/>
              <a:t>Enregistrer les données de cette observation</a:t>
            </a:r>
          </a:p>
          <a:p>
            <a:r>
              <a:rPr lang="fr-FR" dirty="0" smtClean="0"/>
              <a:t>Traduire ces données en actes permettant de les produire. (Charmeux)</a:t>
            </a:r>
          </a:p>
          <a:p>
            <a:pPr>
              <a:buNone/>
            </a:pPr>
            <a:endParaRPr lang="fr-FR" dirty="0" smtClean="0"/>
          </a:p>
          <a:p>
            <a:endParaRPr lang="fr-FR" dirty="0" smtClean="0"/>
          </a:p>
          <a:p>
            <a:pPr>
              <a:buNone/>
            </a:pPr>
            <a:endParaRPr lang="fr-FR" dirty="0" smtClean="0"/>
          </a:p>
          <a:p>
            <a:pPr>
              <a:buNone/>
            </a:pPr>
            <a:endParaRPr lang="fr-FR" dirty="0" smtClean="0"/>
          </a:p>
          <a:p>
            <a:pPr>
              <a:buNone/>
            </a:pPr>
            <a:endParaRPr lang="fr-FR" dirty="0"/>
          </a:p>
        </p:txBody>
      </p:sp>
      <p:sp>
        <p:nvSpPr>
          <p:cNvPr id="3" name="Titre 2"/>
          <p:cNvSpPr>
            <a:spLocks noGrp="1"/>
          </p:cNvSpPr>
          <p:nvPr>
            <p:ph type="title"/>
          </p:nvPr>
        </p:nvSpPr>
        <p:spPr/>
        <p:txBody>
          <a:bodyPr>
            <a:normAutofit fontScale="90000"/>
          </a:bodyPr>
          <a:lstStyle/>
          <a:p>
            <a:pPr algn="ctr"/>
            <a:r>
              <a:rPr lang="fr-FR" dirty="0" smtClean="0"/>
              <a:t>Les conditions pour qu’un élève entre dans l’apprentissage</a:t>
            </a:r>
            <a:endParaRPr lang="fr-FR" dirty="0"/>
          </a:p>
        </p:txBody>
      </p:sp>
    </p:spTree>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401080" cy="4733754"/>
          </a:xfrm>
        </p:spPr>
        <p:txBody>
          <a:bodyPr>
            <a:normAutofit/>
          </a:bodyPr>
          <a:lstStyle/>
          <a:p>
            <a:pPr>
              <a:buNone/>
            </a:pPr>
            <a:r>
              <a:rPr lang="fr-FR" sz="2800" dirty="0" smtClean="0"/>
              <a:t>Les activités périphériques qui le permettent</a:t>
            </a:r>
          </a:p>
          <a:p>
            <a:pPr>
              <a:buNone/>
            </a:pPr>
            <a:r>
              <a:rPr lang="fr-FR" sz="2400" dirty="0" smtClean="0"/>
              <a:t>Ce n’est pas l’enseignant qui apprend à lire et à écrire aux élèves , ce sont eux qui apprennent.</a:t>
            </a:r>
          </a:p>
          <a:p>
            <a:pPr algn="just">
              <a:buFont typeface="Wingdings" pitchFamily="2" charset="2"/>
              <a:buChar char="ü"/>
            </a:pPr>
            <a:r>
              <a:rPr lang="fr-FR" sz="2000" dirty="0" smtClean="0"/>
              <a:t>Depuis la petite section et après la grande section, multiplier les activités de dessins, de « graphisme intelligent », de manipulation, de mise en jeu du corps, d’arts visuels..Pour les préparer physiquement et psychologiquement à la gestion de ses gestes.</a:t>
            </a:r>
          </a:p>
          <a:p>
            <a:pPr algn="just">
              <a:buFont typeface="Wingdings" pitchFamily="2" charset="2"/>
              <a:buChar char="ü"/>
            </a:pPr>
            <a:r>
              <a:rPr lang="fr-FR" sz="2000" dirty="0" smtClean="0"/>
              <a:t>Multiplier les relations à l’écrit, et écrire le plus souvent possible devant les élèves, relire ce qui a été écrit.</a:t>
            </a:r>
          </a:p>
          <a:p>
            <a:pPr algn="just">
              <a:buFont typeface="Wingdings" pitchFamily="2" charset="2"/>
              <a:buChar char="ü"/>
            </a:pPr>
            <a:r>
              <a:rPr lang="fr-FR" sz="2000" dirty="0" smtClean="0"/>
              <a:t>Développer les activités autour de la conscience phonologique, des rythmes et de la musique. </a:t>
            </a:r>
          </a:p>
          <a:p>
            <a:pPr>
              <a:buFont typeface="Wingdings" pitchFamily="2" charset="2"/>
              <a:buChar char="ü"/>
            </a:pPr>
            <a:endParaRPr lang="fr-FR" sz="1600" dirty="0" smtClean="0"/>
          </a:p>
          <a:p>
            <a:pPr>
              <a:buNone/>
            </a:pPr>
            <a:endParaRPr lang="fr-FR" dirty="0" smtClean="0"/>
          </a:p>
          <a:p>
            <a:endParaRPr lang="fr-FR" dirty="0" smtClean="0"/>
          </a:p>
          <a:p>
            <a:pPr>
              <a:buNone/>
            </a:pPr>
            <a:endParaRPr lang="fr-FR" dirty="0" smtClean="0"/>
          </a:p>
          <a:p>
            <a:pPr>
              <a:buNone/>
            </a:pPr>
            <a:endParaRPr lang="fr-FR" dirty="0" smtClean="0"/>
          </a:p>
          <a:p>
            <a:pPr>
              <a:buNone/>
            </a:pPr>
            <a:endParaRPr lang="fr-FR" dirty="0"/>
          </a:p>
        </p:txBody>
      </p:sp>
      <p:sp>
        <p:nvSpPr>
          <p:cNvPr id="3" name="Titre 2"/>
          <p:cNvSpPr>
            <a:spLocks noGrp="1"/>
          </p:cNvSpPr>
          <p:nvPr>
            <p:ph type="title"/>
          </p:nvPr>
        </p:nvSpPr>
        <p:spPr/>
        <p:txBody>
          <a:bodyPr>
            <a:normAutofit fontScale="90000"/>
          </a:bodyPr>
          <a:lstStyle/>
          <a:p>
            <a:pPr algn="ctr"/>
            <a:r>
              <a:rPr lang="fr-FR" dirty="0" smtClean="0"/>
              <a:t>Les conditions pour qu’un élève entre dans l’apprentissage</a:t>
            </a:r>
            <a:endParaRPr lang="fr-F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14422"/>
            <a:ext cx="8229600" cy="2714645"/>
          </a:xfrm>
        </p:spPr>
        <p:txBody>
          <a:bodyPr>
            <a:normAutofit fontScale="92500"/>
          </a:bodyPr>
          <a:lstStyle/>
          <a:p>
            <a:pPr>
              <a:buNone/>
            </a:pPr>
            <a:r>
              <a:rPr lang="fr-FR" dirty="0" smtClean="0"/>
              <a:t>FAIRE PRENDRE CONSCIENCE DE CE QU’EST ÉCRIRE.</a:t>
            </a:r>
          </a:p>
          <a:p>
            <a:pPr>
              <a:buNone/>
            </a:pPr>
            <a:r>
              <a:rPr lang="fr-FR" dirty="0" smtClean="0"/>
              <a:t>Les représentations des élèves sont différentes.</a:t>
            </a:r>
          </a:p>
          <a:p>
            <a:pPr>
              <a:buFont typeface="Wingdings" pitchFamily="2" charset="2"/>
              <a:buChar char="ü"/>
            </a:pPr>
            <a:r>
              <a:rPr lang="fr-FR" dirty="0" smtClean="0"/>
              <a:t> Ecrire ce n’est pas dessiner ou faire du graphisme </a:t>
            </a:r>
          </a:p>
          <a:p>
            <a:pPr>
              <a:buFont typeface="Wingdings" pitchFamily="2" charset="2"/>
              <a:buChar char="ü"/>
            </a:pPr>
            <a:r>
              <a:rPr lang="fr-FR" dirty="0" smtClean="0"/>
              <a:t>L’écriture est un objet historique et culturel</a:t>
            </a:r>
          </a:p>
          <a:p>
            <a:pPr>
              <a:buFont typeface="Wingdings" pitchFamily="2" charset="2"/>
              <a:buChar char="ü"/>
            </a:pPr>
            <a:r>
              <a:rPr lang="fr-FR" dirty="0" smtClean="0"/>
              <a:t>L’écriture est un objet social</a:t>
            </a:r>
          </a:p>
          <a:p>
            <a:pPr>
              <a:buNone/>
            </a:pPr>
            <a:endParaRPr lang="fr-FR" dirty="0" smtClean="0"/>
          </a:p>
          <a:p>
            <a:endParaRPr lang="fr-FR" dirty="0" smtClean="0"/>
          </a:p>
          <a:p>
            <a:pPr>
              <a:buNone/>
            </a:pPr>
            <a:endParaRPr lang="fr-FR" dirty="0" smtClean="0"/>
          </a:p>
          <a:p>
            <a:pPr>
              <a:buNone/>
            </a:pPr>
            <a:endParaRPr lang="fr-FR" dirty="0" smtClean="0"/>
          </a:p>
          <a:p>
            <a:pPr>
              <a:buNone/>
            </a:pPr>
            <a:endParaRPr lang="fr-FR" dirty="0"/>
          </a:p>
        </p:txBody>
      </p:sp>
      <p:sp>
        <p:nvSpPr>
          <p:cNvPr id="3" name="Titre 2"/>
          <p:cNvSpPr>
            <a:spLocks noGrp="1"/>
          </p:cNvSpPr>
          <p:nvPr>
            <p:ph type="title"/>
          </p:nvPr>
        </p:nvSpPr>
        <p:spPr/>
        <p:txBody>
          <a:bodyPr>
            <a:normAutofit/>
          </a:bodyPr>
          <a:lstStyle/>
          <a:p>
            <a:pPr algn="ctr"/>
            <a:r>
              <a:rPr lang="fr-FR" dirty="0" smtClean="0"/>
              <a:t>La clarté cognitive</a:t>
            </a:r>
            <a:endParaRPr lang="fr-FR" dirty="0"/>
          </a:p>
        </p:txBody>
      </p:sp>
      <p:pic>
        <p:nvPicPr>
          <p:cNvPr id="4" name="Image 3" descr="scribe_01-over.gif"/>
          <p:cNvPicPr>
            <a:picLocks noChangeAspect="1"/>
          </p:cNvPicPr>
          <p:nvPr/>
        </p:nvPicPr>
        <p:blipFill>
          <a:blip r:embed="rId3" cstate="email"/>
          <a:stretch>
            <a:fillRect/>
          </a:stretch>
        </p:blipFill>
        <p:spPr>
          <a:xfrm>
            <a:off x="3071802" y="3714752"/>
            <a:ext cx="2238375" cy="2857500"/>
          </a:xfrm>
          <a:prstGeom prst="rect">
            <a:avLst/>
          </a:prstGeom>
        </p:spPr>
      </p:pic>
    </p:spTree>
  </p:cSld>
  <p:clrMapOvr>
    <a:masterClrMapping/>
  </p:clrMapOvr>
  <p:transition spd="med">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3805059"/>
          </a:xfrm>
        </p:spPr>
        <p:txBody>
          <a:bodyPr>
            <a:normAutofit/>
          </a:bodyPr>
          <a:lstStyle/>
          <a:p>
            <a:pPr>
              <a:buNone/>
            </a:pPr>
            <a:r>
              <a:rPr lang="fr-FR" dirty="0" smtClean="0"/>
              <a:t>DÉVELOPPER L’ENVIE D’APPRENDRE.</a:t>
            </a:r>
          </a:p>
          <a:p>
            <a:pPr>
              <a:buFont typeface="Wingdings" pitchFamily="2" charset="2"/>
              <a:buChar char="ü"/>
            </a:pPr>
            <a:r>
              <a:rPr lang="fr-FR" dirty="0" smtClean="0"/>
              <a:t>Apprendre  c’est accepter de grandir</a:t>
            </a:r>
          </a:p>
          <a:p>
            <a:pPr>
              <a:buFont typeface="Wingdings" pitchFamily="2" charset="2"/>
              <a:buChar char="ü"/>
            </a:pPr>
            <a:r>
              <a:rPr lang="fr-FR" dirty="0" smtClean="0"/>
              <a:t>Apprendre nécessite de ne pas avoir peur de l’échec</a:t>
            </a:r>
          </a:p>
          <a:p>
            <a:pPr>
              <a:buFont typeface="Wingdings" pitchFamily="2" charset="2"/>
              <a:buChar char="ü"/>
            </a:pPr>
            <a:r>
              <a:rPr lang="fr-FR" dirty="0" smtClean="0"/>
              <a:t>Apprendre c’est vivre des situations d’écriture pour lire et communiquer</a:t>
            </a:r>
          </a:p>
          <a:p>
            <a:pPr>
              <a:buNone/>
            </a:pPr>
            <a:endParaRPr lang="fr-FR" dirty="0" smtClean="0"/>
          </a:p>
          <a:p>
            <a:endParaRPr lang="fr-FR" dirty="0" smtClean="0"/>
          </a:p>
          <a:p>
            <a:pPr>
              <a:buNone/>
            </a:pPr>
            <a:endParaRPr lang="fr-FR" dirty="0" smtClean="0"/>
          </a:p>
          <a:p>
            <a:pPr>
              <a:buNone/>
            </a:pPr>
            <a:endParaRPr lang="fr-FR" dirty="0" smtClean="0"/>
          </a:p>
          <a:p>
            <a:pPr>
              <a:buNone/>
            </a:pPr>
            <a:endParaRPr lang="fr-FR" dirty="0"/>
          </a:p>
        </p:txBody>
      </p:sp>
      <p:sp>
        <p:nvSpPr>
          <p:cNvPr id="3" name="Titre 2"/>
          <p:cNvSpPr>
            <a:spLocks noGrp="1"/>
          </p:cNvSpPr>
          <p:nvPr>
            <p:ph type="title"/>
          </p:nvPr>
        </p:nvSpPr>
        <p:spPr/>
        <p:txBody>
          <a:bodyPr>
            <a:normAutofit/>
          </a:bodyPr>
          <a:lstStyle/>
          <a:p>
            <a:pPr algn="ctr"/>
            <a:r>
              <a:rPr lang="fr-FR" dirty="0" smtClean="0"/>
              <a:t>Motiver</a:t>
            </a:r>
            <a:endParaRPr lang="fr-FR" dirty="0"/>
          </a:p>
        </p:txBody>
      </p:sp>
      <p:pic>
        <p:nvPicPr>
          <p:cNvPr id="77826" name="Picture 2" descr="643BE631"/>
          <p:cNvPicPr preferRelativeResize="0">
            <a:picLocks noChangeAspect="1" noChangeArrowheads="1"/>
          </p:cNvPicPr>
          <p:nvPr/>
        </p:nvPicPr>
        <p:blipFill>
          <a:blip r:embed="rId3" cstate="email"/>
          <a:srcRect/>
          <a:stretch>
            <a:fillRect/>
          </a:stretch>
        </p:blipFill>
        <p:spPr bwMode="auto">
          <a:xfrm>
            <a:off x="5429256" y="4643446"/>
            <a:ext cx="2711450" cy="1552575"/>
          </a:xfrm>
          <a:prstGeom prst="rect">
            <a:avLst/>
          </a:prstGeom>
          <a:noFill/>
          <a:ln w="9525">
            <a:noFill/>
            <a:miter lim="800000"/>
            <a:headEnd/>
            <a:tailEnd/>
          </a:ln>
        </p:spPr>
      </p:pic>
      <p:pic>
        <p:nvPicPr>
          <p:cNvPr id="77827" name="Picture 3" descr="7415F867"/>
          <p:cNvPicPr preferRelativeResize="0">
            <a:picLocks noChangeAspect="1" noChangeArrowheads="1"/>
          </p:cNvPicPr>
          <p:nvPr/>
        </p:nvPicPr>
        <p:blipFill>
          <a:blip r:embed="rId4" cstate="email"/>
          <a:srcRect/>
          <a:stretch>
            <a:fillRect/>
          </a:stretch>
        </p:blipFill>
        <p:spPr bwMode="auto">
          <a:xfrm>
            <a:off x="3643306" y="4286256"/>
            <a:ext cx="1714512" cy="2213512"/>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None/>
            </a:pPr>
            <a:r>
              <a:rPr lang="fr-FR" dirty="0" smtClean="0"/>
              <a:t>On n’écrit pas en écriture cursive avant la grande section.</a:t>
            </a:r>
          </a:p>
          <a:p>
            <a:pPr>
              <a:buNone/>
            </a:pPr>
            <a:r>
              <a:rPr lang="fr-FR" dirty="0" smtClean="0"/>
              <a:t>Etude de M. Auzias: pas avant 5ans et 9 mois.</a:t>
            </a:r>
          </a:p>
          <a:p>
            <a:pPr>
              <a:buNone/>
            </a:pPr>
            <a:endParaRPr lang="fr-FR" dirty="0" smtClean="0"/>
          </a:p>
          <a:p>
            <a:pPr>
              <a:buNone/>
            </a:pPr>
            <a:r>
              <a:rPr lang="fr-FR" dirty="0" smtClean="0"/>
              <a:t>Quand l’élève s’en sent capable, quand il parvient à quelques essais, quand il est demandeur, quand il se repère sur le cahier…</a:t>
            </a:r>
          </a:p>
          <a:p>
            <a:pPr>
              <a:buNone/>
            </a:pPr>
            <a:r>
              <a:rPr lang="fr-FR" dirty="0" smtClean="0"/>
              <a:t>Il y a donc </a:t>
            </a:r>
            <a:r>
              <a:rPr lang="fr-FR" dirty="0" smtClean="0">
                <a:solidFill>
                  <a:srgbClr val="FF0000"/>
                </a:solidFill>
              </a:rPr>
              <a:t>obligation de différenciation.</a:t>
            </a:r>
          </a:p>
        </p:txBody>
      </p:sp>
      <p:sp>
        <p:nvSpPr>
          <p:cNvPr id="3" name="Titre 2"/>
          <p:cNvSpPr>
            <a:spLocks noGrp="1"/>
          </p:cNvSpPr>
          <p:nvPr>
            <p:ph type="title"/>
          </p:nvPr>
        </p:nvSpPr>
        <p:spPr/>
        <p:txBody>
          <a:bodyPr/>
          <a:lstStyle/>
          <a:p>
            <a:r>
              <a:rPr lang="fr-FR" dirty="0" smtClean="0"/>
              <a:t>Alors Quand ?</a:t>
            </a:r>
            <a:endParaRPr lang="fr-F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428737"/>
            <a:ext cx="8229600" cy="4143404"/>
          </a:xfrm>
        </p:spPr>
        <p:txBody>
          <a:bodyPr/>
          <a:lstStyle/>
          <a:p>
            <a:pPr>
              <a:buNone/>
            </a:pPr>
            <a:r>
              <a:rPr lang="fr-FR" dirty="0" smtClean="0"/>
              <a:t>Les mettre en situations vraies d’écriture le plus possible</a:t>
            </a:r>
          </a:p>
          <a:p>
            <a:pPr>
              <a:buNone/>
            </a:pPr>
            <a:r>
              <a:rPr lang="fr-FR" dirty="0" smtClean="0"/>
              <a:t>Lier les activités d’entraînement à un projet d’écriture concret</a:t>
            </a:r>
          </a:p>
          <a:p>
            <a:pPr>
              <a:buNone/>
            </a:pPr>
            <a:r>
              <a:rPr lang="fr-FR" dirty="0" smtClean="0"/>
              <a:t>Ne pas faire durer les séances d’exercices mais vite réinvestir dans un écrit à montrer.</a:t>
            </a:r>
          </a:p>
          <a:p>
            <a:pPr>
              <a:buNone/>
            </a:pPr>
            <a:r>
              <a:rPr lang="fr-FR" dirty="0" smtClean="0"/>
              <a:t>Evaluer l’écriture c’est analyser: l’apprentissage se construit, la posture, la crispation, le modèle..</a:t>
            </a:r>
          </a:p>
        </p:txBody>
      </p:sp>
      <p:sp>
        <p:nvSpPr>
          <p:cNvPr id="3" name="Titre 2"/>
          <p:cNvSpPr>
            <a:spLocks noGrp="1"/>
          </p:cNvSpPr>
          <p:nvPr>
            <p:ph type="title"/>
          </p:nvPr>
        </p:nvSpPr>
        <p:spPr/>
        <p:txBody>
          <a:bodyPr/>
          <a:lstStyle/>
          <a:p>
            <a:pPr algn="ctr"/>
            <a:r>
              <a:rPr lang="fr-FR" dirty="0" smtClean="0"/>
              <a:t>Repérer les besoins</a:t>
            </a:r>
            <a:endParaRPr lang="fr-F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rmAutofit/>
          </a:bodyPr>
          <a:lstStyle/>
          <a:p>
            <a:pPr algn="ctr"/>
            <a:r>
              <a:rPr lang="fr-FR" dirty="0" smtClean="0"/>
              <a:t>Type d’écriture recommandée</a:t>
            </a:r>
            <a:endParaRPr lang="fr-FR" dirty="0"/>
          </a:p>
        </p:txBody>
      </p:sp>
      <p:sp>
        <p:nvSpPr>
          <p:cNvPr id="5" name="ZoneTexte 4"/>
          <p:cNvSpPr txBox="1"/>
          <p:nvPr/>
        </p:nvSpPr>
        <p:spPr>
          <a:xfrm>
            <a:off x="428596" y="1142984"/>
            <a:ext cx="8072494" cy="6524863"/>
          </a:xfrm>
          <a:prstGeom prst="rect">
            <a:avLst/>
          </a:prstGeom>
          <a:noFill/>
        </p:spPr>
        <p:txBody>
          <a:bodyPr wrap="square" rtlCol="0">
            <a:spAutoFit/>
          </a:bodyPr>
          <a:lstStyle/>
          <a:p>
            <a:r>
              <a:rPr lang="fr-FR" sz="2200" dirty="0" smtClean="0"/>
              <a:t>La police d’écriture recommandée par les programmes de 2008 est la capitale. Le prénom est à savoir écrire en fin de MS.</a:t>
            </a:r>
          </a:p>
          <a:p>
            <a:r>
              <a:rPr lang="fr-FR" sz="2200" dirty="0" smtClean="0"/>
              <a:t>La cursive est à enseigner en grande section « dès que l’enfant en est capable. »</a:t>
            </a:r>
          </a:p>
          <a:p>
            <a:r>
              <a:rPr lang="fr-FR" sz="2200" dirty="0" smtClean="0"/>
              <a:t> </a:t>
            </a:r>
          </a:p>
          <a:p>
            <a:r>
              <a:rPr lang="fr-FR" sz="2200" dirty="0" smtClean="0"/>
              <a:t>De nombreux chercheurs s’accordent pour dire qu’il ne faut pas faire écrire trop tôt. </a:t>
            </a:r>
          </a:p>
          <a:p>
            <a:endParaRPr lang="fr-FR" sz="2200" dirty="0" smtClean="0"/>
          </a:p>
          <a:p>
            <a:r>
              <a:rPr lang="fr-FR" sz="2200" dirty="0" smtClean="0"/>
              <a:t>La copie de mots en petite section n’a pas de raison d’être.</a:t>
            </a:r>
          </a:p>
          <a:p>
            <a:endParaRPr lang="fr-FR" sz="2000" dirty="0" smtClean="0"/>
          </a:p>
          <a:p>
            <a:endParaRPr lang="fr-FR" sz="2000" dirty="0" smtClean="0"/>
          </a:p>
          <a:p>
            <a:endParaRPr lang="fr-FR" sz="2000" dirty="0" smtClean="0"/>
          </a:p>
          <a:p>
            <a:endParaRPr lang="fr-FR" sz="2000" dirty="0" smtClean="0"/>
          </a:p>
          <a:p>
            <a:endParaRPr lang="fr-FR" sz="2400" dirty="0" smtClean="0"/>
          </a:p>
          <a:p>
            <a:endParaRPr lang="fr-FR" sz="2400" dirty="0" smtClean="0"/>
          </a:p>
          <a:p>
            <a:endParaRPr lang="fr-FR" sz="2400" dirty="0" smtClean="0"/>
          </a:p>
          <a:p>
            <a:endParaRPr lang="fr-FR" sz="2400" dirty="0" smtClean="0"/>
          </a:p>
        </p:txBody>
      </p:sp>
      <p:pic>
        <p:nvPicPr>
          <p:cNvPr id="71682" name="Picture 2" descr="http://www.decitre.fr/gi/20/9782210774520FS.gif"/>
          <p:cNvPicPr>
            <a:picLocks noChangeAspect="1" noChangeArrowheads="1"/>
          </p:cNvPicPr>
          <p:nvPr/>
        </p:nvPicPr>
        <p:blipFill>
          <a:blip r:embed="rId3" cstate="email"/>
          <a:srcRect/>
          <a:stretch>
            <a:fillRect/>
          </a:stretch>
        </p:blipFill>
        <p:spPr bwMode="auto">
          <a:xfrm rot="19853172">
            <a:off x="5956673" y="4714360"/>
            <a:ext cx="1425409" cy="1918043"/>
          </a:xfrm>
          <a:prstGeom prst="rect">
            <a:avLst/>
          </a:prstGeom>
          <a:noFill/>
        </p:spPr>
      </p:pic>
      <p:pic>
        <p:nvPicPr>
          <p:cNvPr id="71684" name="Picture 4" descr="Logo du livre"/>
          <p:cNvPicPr>
            <a:picLocks noChangeAspect="1" noChangeArrowheads="1"/>
          </p:cNvPicPr>
          <p:nvPr/>
        </p:nvPicPr>
        <p:blipFill>
          <a:blip r:embed="rId4" cstate="email"/>
          <a:srcRect/>
          <a:stretch>
            <a:fillRect/>
          </a:stretch>
        </p:blipFill>
        <p:spPr bwMode="auto">
          <a:xfrm>
            <a:off x="5292080" y="4581128"/>
            <a:ext cx="1262064" cy="1262065"/>
          </a:xfrm>
          <a:prstGeom prst="rect">
            <a:avLst/>
          </a:prstGeom>
          <a:noFill/>
        </p:spPr>
      </p:pic>
      <p:pic>
        <p:nvPicPr>
          <p:cNvPr id="7" name="Image 6" descr="exemple d'exercice d'écriture.jpg"/>
          <p:cNvPicPr>
            <a:picLocks noChangeAspect="1"/>
          </p:cNvPicPr>
          <p:nvPr/>
        </p:nvPicPr>
        <p:blipFill>
          <a:blip r:embed="rId5" cstate="email"/>
          <a:stretch>
            <a:fillRect/>
          </a:stretch>
        </p:blipFill>
        <p:spPr>
          <a:xfrm rot="1662183">
            <a:off x="7065514" y="4512284"/>
            <a:ext cx="1495678" cy="2119537"/>
          </a:xfrm>
          <a:prstGeom prst="rect">
            <a:avLst/>
          </a:prstGeom>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b54rx4oq.jpg"/>
          <p:cNvPicPr>
            <a:picLocks noChangeAspect="1"/>
          </p:cNvPicPr>
          <p:nvPr/>
        </p:nvPicPr>
        <p:blipFill>
          <a:blip r:embed="rId3" cstate="email"/>
          <a:stretch>
            <a:fillRect/>
          </a:stretch>
        </p:blipFill>
        <p:spPr>
          <a:xfrm>
            <a:off x="285720" y="1071546"/>
            <a:ext cx="2895600" cy="3286148"/>
          </a:xfrm>
          <a:prstGeom prst="rect">
            <a:avLst/>
          </a:prstGeom>
        </p:spPr>
      </p:pic>
      <p:sp>
        <p:nvSpPr>
          <p:cNvPr id="2" name="Titre 1"/>
          <p:cNvSpPr>
            <a:spLocks noGrp="1"/>
          </p:cNvSpPr>
          <p:nvPr>
            <p:ph type="ctrTitle"/>
          </p:nvPr>
        </p:nvSpPr>
        <p:spPr>
          <a:xfrm>
            <a:off x="2357422" y="857232"/>
            <a:ext cx="6486516" cy="3571900"/>
          </a:xfrm>
        </p:spPr>
        <p:txBody>
          <a:bodyPr>
            <a:normAutofit/>
          </a:bodyPr>
          <a:lstStyle/>
          <a:p>
            <a:r>
              <a:rPr lang="fr-FR" b="1" dirty="0" smtClean="0">
                <a:solidFill>
                  <a:schemeClr val="tx2">
                    <a:lumMod val="75000"/>
                  </a:schemeClr>
                </a:solidFill>
                <a:latin typeface="CrayonL" pitchFamily="2" charset="0"/>
              </a:rPr>
              <a:t>Etude des pratiques d’enseignement de l’écriture cursive en maternelle</a:t>
            </a:r>
            <a:endParaRPr lang="fr-FR" b="1" dirty="0">
              <a:solidFill>
                <a:schemeClr val="tx2">
                  <a:lumMod val="75000"/>
                </a:schemeClr>
              </a:solidFill>
              <a:latin typeface="CrayonL" pitchFamily="2" charset="0"/>
            </a:endParaRPr>
          </a:p>
        </p:txBody>
      </p:sp>
      <p:sp>
        <p:nvSpPr>
          <p:cNvPr id="4" name="ZoneTexte 3"/>
          <p:cNvSpPr txBox="1"/>
          <p:nvPr/>
        </p:nvSpPr>
        <p:spPr>
          <a:xfrm>
            <a:off x="1214414" y="357166"/>
            <a:ext cx="6357982" cy="369332"/>
          </a:xfrm>
          <a:prstGeom prst="rect">
            <a:avLst/>
          </a:prstGeom>
          <a:noFill/>
        </p:spPr>
        <p:txBody>
          <a:bodyPr wrap="square" rtlCol="0">
            <a:spAutoFit/>
          </a:bodyPr>
          <a:lstStyle/>
          <a:p>
            <a:pPr algn="ctr"/>
            <a:r>
              <a:rPr lang="fr-FR" b="1" dirty="0" smtClean="0">
                <a:latin typeface="Century Schoolbook" pitchFamily="18" charset="0"/>
              </a:rPr>
              <a:t>Inspection départementale Roubaix Est</a:t>
            </a:r>
            <a:endParaRPr lang="fr-FR" b="1" dirty="0">
              <a:latin typeface="Century Schoolbook" pitchFamily="18" charset="0"/>
            </a:endParaRPr>
          </a:p>
        </p:txBody>
      </p:sp>
      <p:sp>
        <p:nvSpPr>
          <p:cNvPr id="6" name="ZoneTexte 5"/>
          <p:cNvSpPr txBox="1"/>
          <p:nvPr/>
        </p:nvSpPr>
        <p:spPr>
          <a:xfrm>
            <a:off x="5286380" y="6143644"/>
            <a:ext cx="3500462" cy="369332"/>
          </a:xfrm>
          <a:prstGeom prst="rect">
            <a:avLst/>
          </a:prstGeom>
          <a:noFill/>
        </p:spPr>
        <p:txBody>
          <a:bodyPr wrap="square" rtlCol="0">
            <a:spAutoFit/>
          </a:bodyPr>
          <a:lstStyle/>
          <a:p>
            <a:r>
              <a:rPr lang="fr-FR" dirty="0" smtClean="0">
                <a:latin typeface="CrayonL" pitchFamily="2" charset="0"/>
              </a:rPr>
              <a:t>Virginie Soufflet  décembre 2010</a:t>
            </a:r>
            <a:endParaRPr lang="fr-FR" dirty="0">
              <a:latin typeface="CrayonL" pitchFamily="2" charset="0"/>
            </a:endParaRPr>
          </a:p>
        </p:txBody>
      </p:sp>
      <p:sp>
        <p:nvSpPr>
          <p:cNvPr id="7" name="ZoneTexte 6"/>
          <p:cNvSpPr txBox="1"/>
          <p:nvPr/>
        </p:nvSpPr>
        <p:spPr>
          <a:xfrm>
            <a:off x="357158" y="4500570"/>
            <a:ext cx="8358246" cy="523220"/>
          </a:xfrm>
          <a:prstGeom prst="rect">
            <a:avLst/>
          </a:prstGeom>
          <a:noFill/>
        </p:spPr>
        <p:txBody>
          <a:bodyPr wrap="square" rtlCol="0">
            <a:spAutoFit/>
          </a:bodyPr>
          <a:lstStyle/>
          <a:p>
            <a:pPr algn="ctr"/>
            <a:r>
              <a:rPr lang="fr-FR" sz="1400" dirty="0" smtClean="0"/>
              <a:t>Merci aux enseignants de la circonscription pour leur participation aux questionnaires. Pour des raisons de confidentialités les analyses n’apparaissent pas sur le power point mis </a:t>
            </a:r>
            <a:r>
              <a:rPr lang="fr-FR" sz="1400" smtClean="0"/>
              <a:t>en </a:t>
            </a:r>
            <a:r>
              <a:rPr lang="fr-FR" sz="1400" smtClean="0"/>
              <a:t>ligne</a:t>
            </a:r>
            <a:r>
              <a:rPr lang="fr-FR" sz="1400" smtClean="0"/>
              <a:t>.</a:t>
            </a:r>
            <a:endParaRPr lang="fr-FR" sz="1400" dirty="0"/>
          </a:p>
        </p:txBody>
      </p:sp>
    </p:spTree>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blobs.shoppay.be/products/638-9117916521720081111-9547-low.jpg"/>
          <p:cNvPicPr>
            <a:picLocks noChangeAspect="1" noChangeArrowheads="1"/>
          </p:cNvPicPr>
          <p:nvPr/>
        </p:nvPicPr>
        <p:blipFill>
          <a:blip r:embed="rId3" cstate="email"/>
          <a:srcRect/>
          <a:stretch>
            <a:fillRect/>
          </a:stretch>
        </p:blipFill>
        <p:spPr bwMode="auto">
          <a:xfrm>
            <a:off x="5857884" y="4714884"/>
            <a:ext cx="1428760" cy="950126"/>
          </a:xfrm>
          <a:prstGeom prst="rect">
            <a:avLst/>
          </a:prstGeom>
          <a:noFill/>
        </p:spPr>
      </p:pic>
      <p:pic>
        <p:nvPicPr>
          <p:cNvPr id="6148" name="Picture 4" descr="http://www.csdm.qc.ca/fseguin/classe/fseguin.3a/lexique/henhug/images/ordinateur.gif"/>
          <p:cNvPicPr>
            <a:picLocks noChangeAspect="1" noChangeArrowheads="1"/>
          </p:cNvPicPr>
          <p:nvPr/>
        </p:nvPicPr>
        <p:blipFill>
          <a:blip r:embed="rId4" cstate="email"/>
          <a:srcRect/>
          <a:stretch>
            <a:fillRect/>
          </a:stretch>
        </p:blipFill>
        <p:spPr bwMode="auto">
          <a:xfrm>
            <a:off x="7072330" y="4572008"/>
            <a:ext cx="1714512" cy="1876755"/>
          </a:xfrm>
          <a:prstGeom prst="rect">
            <a:avLst/>
          </a:prstGeom>
          <a:noFill/>
        </p:spPr>
      </p:pic>
      <p:sp>
        <p:nvSpPr>
          <p:cNvPr id="4" name="Titre 2"/>
          <p:cNvSpPr>
            <a:spLocks noGrp="1"/>
          </p:cNvSpPr>
          <p:nvPr>
            <p:ph type="title"/>
          </p:nvPr>
        </p:nvSpPr>
        <p:spPr/>
        <p:txBody>
          <a:bodyPr/>
          <a:lstStyle/>
          <a:p>
            <a:pPr algn="ctr"/>
            <a:r>
              <a:rPr lang="fr-FR" dirty="0" smtClean="0"/>
              <a:t>Type d’écriture recommandée</a:t>
            </a:r>
            <a:endParaRPr lang="fr-FR" dirty="0"/>
          </a:p>
        </p:txBody>
      </p:sp>
      <p:sp>
        <p:nvSpPr>
          <p:cNvPr id="5" name="ZoneTexte 4"/>
          <p:cNvSpPr txBox="1"/>
          <p:nvPr/>
        </p:nvSpPr>
        <p:spPr>
          <a:xfrm>
            <a:off x="571472" y="1357298"/>
            <a:ext cx="8072494" cy="3724096"/>
          </a:xfrm>
          <a:prstGeom prst="rect">
            <a:avLst/>
          </a:prstGeom>
          <a:noFill/>
        </p:spPr>
        <p:txBody>
          <a:bodyPr wrap="square" rtlCol="0">
            <a:spAutoFit/>
          </a:bodyPr>
          <a:lstStyle/>
          <a:p>
            <a:r>
              <a:rPr lang="fr-FR" sz="2000" dirty="0" smtClean="0"/>
              <a:t>L’écriture script devrait être réservée à l’écriture de l’ordinateur et aux documents imprimés. C’est un choix national. </a:t>
            </a:r>
          </a:p>
          <a:p>
            <a:r>
              <a:rPr lang="fr-FR" sz="2000" dirty="0" smtClean="0"/>
              <a:t>En Grande Bretagne, la cursive n’est pratiquement pas employée. </a:t>
            </a:r>
          </a:p>
          <a:p>
            <a:r>
              <a:rPr lang="fr-FR" sz="2000" dirty="0" smtClean="0"/>
              <a:t>Lorsque l’élève est habitué à utiliser des lettres mobiles du commerce (Asco, Légo, tampons…) il est possible qu’il introduise de lui même la copie de lettres script dans ses écrits mais cela ne devrait pas être l’objet d’un enseignement.</a:t>
            </a:r>
          </a:p>
          <a:p>
            <a:endParaRPr lang="fr-FR" sz="1200" dirty="0" smtClean="0"/>
          </a:p>
          <a:p>
            <a:r>
              <a:rPr lang="fr-FR" sz="2000" dirty="0" smtClean="0"/>
              <a:t>La copie de mots en script comme le recommandent certains manuels est hors programme.</a:t>
            </a:r>
          </a:p>
          <a:p>
            <a:endParaRPr lang="fr-FR" sz="2400" dirty="0" smtClean="0"/>
          </a:p>
        </p:txBody>
      </p:sp>
      <p:pic>
        <p:nvPicPr>
          <p:cNvPr id="6150" name="Picture 6" descr="http://www.oppa-montessori.net/nos_rubriques/_images/produits/petit_alphabet_mobile_script/petit_alphabet_mobile_script_v_0.jpg"/>
          <p:cNvPicPr>
            <a:picLocks noChangeAspect="1" noChangeArrowheads="1"/>
          </p:cNvPicPr>
          <p:nvPr/>
        </p:nvPicPr>
        <p:blipFill>
          <a:blip r:embed="rId5" cstate="email"/>
          <a:srcRect/>
          <a:stretch>
            <a:fillRect/>
          </a:stretch>
        </p:blipFill>
        <p:spPr bwMode="auto">
          <a:xfrm rot="20806986">
            <a:off x="5830190" y="5558895"/>
            <a:ext cx="1333500" cy="1162050"/>
          </a:xfrm>
          <a:prstGeom prst="rect">
            <a:avLst/>
          </a:prstGeom>
          <a:noFill/>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p:txBody>
          <a:bodyPr>
            <a:normAutofit/>
          </a:bodyPr>
          <a:lstStyle/>
          <a:p>
            <a:pPr algn="ctr"/>
            <a:r>
              <a:rPr lang="fr-FR" dirty="0" smtClean="0"/>
              <a:t>Type d’écriture recommandée</a:t>
            </a:r>
            <a:endParaRPr lang="fr-FR" dirty="0"/>
          </a:p>
        </p:txBody>
      </p:sp>
      <p:sp>
        <p:nvSpPr>
          <p:cNvPr id="6" name="Rectangle 5"/>
          <p:cNvSpPr/>
          <p:nvPr/>
        </p:nvSpPr>
        <p:spPr>
          <a:xfrm>
            <a:off x="714348" y="1643050"/>
            <a:ext cx="7929618" cy="2554545"/>
          </a:xfrm>
          <a:prstGeom prst="rect">
            <a:avLst/>
          </a:prstGeom>
        </p:spPr>
        <p:txBody>
          <a:bodyPr wrap="square">
            <a:spAutoFit/>
          </a:bodyPr>
          <a:lstStyle/>
          <a:p>
            <a:r>
              <a:rPr lang="fr-FR" sz="4000" b="1" dirty="0" smtClean="0">
                <a:latin typeface="CrayonL" pitchFamily="2" charset="0"/>
              </a:rPr>
              <a:t>L’objectif de l’enseignement de l’écriture est d’enseigner à écrire lisiblement de plus en plus vite des mots qui font sens.</a:t>
            </a:r>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a:blip r:embed="rId3" cstate="email"/>
          <a:srcRect/>
          <a:stretch>
            <a:fillRect/>
          </a:stretch>
        </p:blipFill>
        <p:spPr bwMode="auto">
          <a:xfrm>
            <a:off x="5072066" y="2071678"/>
            <a:ext cx="3811372" cy="2863852"/>
          </a:xfrm>
          <a:prstGeom prst="rect">
            <a:avLst/>
          </a:prstGeom>
          <a:solidFill>
            <a:srgbClr val="FFFFFF">
              <a:shade val="85000"/>
            </a:srgbClr>
          </a:solidFill>
          <a:ln w="190500" cap="rnd">
            <a:solidFill>
              <a:schemeClr val="tx2">
                <a:lumMod val="20000"/>
                <a:lumOff val="80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Titre 2"/>
          <p:cNvSpPr>
            <a:spLocks noGrp="1"/>
          </p:cNvSpPr>
          <p:nvPr>
            <p:ph type="title"/>
          </p:nvPr>
        </p:nvSpPr>
        <p:spPr/>
        <p:txBody>
          <a:bodyPr/>
          <a:lstStyle/>
          <a:p>
            <a:r>
              <a:rPr lang="fr-FR" dirty="0" smtClean="0"/>
              <a:t>L’écriture cursive donnée à voir</a:t>
            </a:r>
            <a:endParaRPr lang="fr-FR" dirty="0"/>
          </a:p>
        </p:txBody>
      </p:sp>
      <p:sp>
        <p:nvSpPr>
          <p:cNvPr id="5" name="Rectangle 4"/>
          <p:cNvSpPr/>
          <p:nvPr/>
        </p:nvSpPr>
        <p:spPr>
          <a:xfrm>
            <a:off x="642910" y="1214423"/>
            <a:ext cx="4786346" cy="4832092"/>
          </a:xfrm>
          <a:prstGeom prst="rect">
            <a:avLst/>
          </a:prstGeom>
        </p:spPr>
        <p:txBody>
          <a:bodyPr wrap="square">
            <a:spAutoFit/>
          </a:bodyPr>
          <a:lstStyle/>
          <a:p>
            <a:r>
              <a:rPr lang="fr-FR" sz="2800" dirty="0" smtClean="0"/>
              <a:t>Pour donner envie il faut donner à voir.. L’écriture cursive a sa place dans les classes et ce dès la petite section. L’élève doit voir l’adulte écrire pour avoir envie de participer à cette activité, il doit comprendre la fonction et l’utilité d’une « écriture qui court ». </a:t>
            </a:r>
            <a:endParaRPr lang="fr-FR" sz="2800" dirty="0"/>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a:r>
              <a:rPr lang="fr-FR" dirty="0" smtClean="0"/>
              <a:t>L’écriture cursive produite en direct.</a:t>
            </a:r>
            <a:endParaRPr lang="fr-FR" dirty="0"/>
          </a:p>
        </p:txBody>
      </p:sp>
      <p:sp>
        <p:nvSpPr>
          <p:cNvPr id="6" name="Rectangle 5"/>
          <p:cNvSpPr/>
          <p:nvPr/>
        </p:nvSpPr>
        <p:spPr>
          <a:xfrm>
            <a:off x="323528" y="1772816"/>
            <a:ext cx="8429668" cy="3416320"/>
          </a:xfrm>
          <a:prstGeom prst="rect">
            <a:avLst/>
          </a:prstGeom>
        </p:spPr>
        <p:txBody>
          <a:bodyPr wrap="square">
            <a:spAutoFit/>
          </a:bodyPr>
          <a:lstStyle/>
          <a:p>
            <a:r>
              <a:rPr lang="fr-FR" sz="2400" dirty="0" smtClean="0"/>
              <a:t>Les polices d’ordinateur qui imitent l’écriture manuscrite sont très utiles pour un affichage agréable, mais l’acte d’écriture de l’adulte face aux élèves est primordial pour l’apprentissage. </a:t>
            </a:r>
          </a:p>
          <a:p>
            <a:r>
              <a:rPr lang="fr-FR" sz="2400" dirty="0" smtClean="0"/>
              <a:t>Selon les situations, il est le modèle ou un moyen mis à disposition des élèves pour produire des textes (dictée à l’adulte)… Il donne envie. </a:t>
            </a:r>
          </a:p>
          <a:p>
            <a:r>
              <a:rPr lang="fr-FR" sz="2400" dirty="0" smtClean="0"/>
              <a:t>Il se doit d’être parfait surtout s’il est destiné à être copié.</a:t>
            </a:r>
            <a:endParaRPr lang="fr-FR" sz="2400" dirty="0"/>
          </a:p>
        </p:txBody>
      </p:sp>
      <p:pic>
        <p:nvPicPr>
          <p:cNvPr id="35842" name="Picture 2"/>
          <p:cNvPicPr>
            <a:picLocks noGrp="1" noChangeAspect="1" noChangeArrowheads="1"/>
          </p:cNvPicPr>
          <p:nvPr>
            <p:ph idx="1"/>
          </p:nvPr>
        </p:nvPicPr>
        <p:blipFill>
          <a:blip r:embed="rId3" cstate="email"/>
          <a:stretch>
            <a:fillRect/>
          </a:stretch>
        </p:blipFill>
        <p:spPr bwMode="auto">
          <a:xfrm>
            <a:off x="6084168" y="5013176"/>
            <a:ext cx="2114550" cy="1590675"/>
          </a:xfrm>
          <a:prstGeom prst="rect">
            <a:avLst/>
          </a:prstGeom>
          <a:solidFill>
            <a:srgbClr val="FFFFFF">
              <a:shade val="85000"/>
            </a:srgbClr>
          </a:solidFill>
          <a:ln w="190500" cap="rnd">
            <a:solidFill>
              <a:schemeClr val="tx2">
                <a:lumMod val="20000"/>
                <a:lumOff val="80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t>Dans le cadre de l’enseignement de l’écriture, un espace, des outils et des supports spécifiques peuvent être utilisés. </a:t>
            </a:r>
          </a:p>
          <a:p>
            <a:r>
              <a:rPr lang="fr-FR" dirty="0" smtClean="0"/>
              <a:t>Ce sont des repères pour que l’élève puisse acquérir une conscience disciplinaire de l’activité proposée. </a:t>
            </a:r>
          </a:p>
          <a:p>
            <a:r>
              <a:rPr lang="fr-FR" dirty="0" smtClean="0"/>
              <a:t>La conscience disciplinaire contribue à développer la clarté cognitive de la tâche à accomplir. </a:t>
            </a:r>
          </a:p>
          <a:p>
            <a:r>
              <a:rPr lang="fr-FR" dirty="0" smtClean="0"/>
              <a:t>Il peut sembler important pour l’investissement de l’élève dans la tâche qu’un certain rituel soit mis en place.</a:t>
            </a:r>
          </a:p>
          <a:p>
            <a:endParaRPr lang="fr-FR" dirty="0"/>
          </a:p>
        </p:txBody>
      </p:sp>
      <p:sp>
        <p:nvSpPr>
          <p:cNvPr id="3" name="Titre 2"/>
          <p:cNvSpPr>
            <a:spLocks noGrp="1"/>
          </p:cNvSpPr>
          <p:nvPr>
            <p:ph type="title"/>
          </p:nvPr>
        </p:nvSpPr>
        <p:spPr/>
        <p:txBody>
          <a:bodyPr/>
          <a:lstStyle/>
          <a:p>
            <a:pPr algn="ctr"/>
            <a:r>
              <a:rPr lang="fr-FR" dirty="0" smtClean="0"/>
              <a:t>Outils, Supports, Espace</a:t>
            </a:r>
            <a:endParaRPr lang="fr-FR"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Piste graphique mobile réglable"/>
          <p:cNvPicPr>
            <a:picLocks noChangeAspect="1" noChangeArrowheads="1"/>
          </p:cNvPicPr>
          <p:nvPr/>
        </p:nvPicPr>
        <p:blipFill>
          <a:blip r:embed="rId3" cstate="email"/>
          <a:srcRect/>
          <a:stretch>
            <a:fillRect/>
          </a:stretch>
        </p:blipFill>
        <p:spPr bwMode="auto">
          <a:xfrm>
            <a:off x="5286348" y="4157643"/>
            <a:ext cx="3857652" cy="2700357"/>
          </a:xfrm>
          <a:prstGeom prst="rect">
            <a:avLst/>
          </a:prstGeom>
          <a:ln>
            <a:noFill/>
          </a:ln>
          <a:effectLst>
            <a:softEdge rad="112500"/>
          </a:effectLst>
        </p:spPr>
      </p:pic>
      <p:sp>
        <p:nvSpPr>
          <p:cNvPr id="3" name="Titre 2"/>
          <p:cNvSpPr>
            <a:spLocks noGrp="1"/>
          </p:cNvSpPr>
          <p:nvPr>
            <p:ph type="title"/>
          </p:nvPr>
        </p:nvSpPr>
        <p:spPr>
          <a:xfrm>
            <a:off x="500034" y="0"/>
            <a:ext cx="8229600" cy="1143000"/>
          </a:xfrm>
        </p:spPr>
        <p:txBody>
          <a:bodyPr/>
          <a:lstStyle/>
          <a:p>
            <a:pPr algn="ctr"/>
            <a:r>
              <a:rPr lang="fr-FR" dirty="0" smtClean="0"/>
              <a:t>Supports possibles</a:t>
            </a:r>
            <a:endParaRPr lang="fr-FR" dirty="0"/>
          </a:p>
        </p:txBody>
      </p:sp>
      <p:sp>
        <p:nvSpPr>
          <p:cNvPr id="6" name="ZoneTexte 5"/>
          <p:cNvSpPr txBox="1"/>
          <p:nvPr/>
        </p:nvSpPr>
        <p:spPr>
          <a:xfrm>
            <a:off x="500034" y="857232"/>
            <a:ext cx="8358214" cy="4708981"/>
          </a:xfrm>
          <a:prstGeom prst="rect">
            <a:avLst/>
          </a:prstGeom>
          <a:noFill/>
        </p:spPr>
        <p:txBody>
          <a:bodyPr wrap="square" rtlCol="0">
            <a:spAutoFit/>
          </a:bodyPr>
          <a:lstStyle/>
          <a:p>
            <a:r>
              <a:rPr lang="fr-FR" sz="3600" dirty="0" smtClean="0">
                <a:solidFill>
                  <a:schemeClr val="accent2">
                    <a:lumMod val="50000"/>
                  </a:schemeClr>
                </a:solidFill>
                <a:latin typeface="Comic Sans MS" pitchFamily="66" charset="0"/>
              </a:rPr>
              <a:t>Les murs à écrire  (Berthet</a:t>
            </a:r>
            <a:r>
              <a:rPr lang="fr-FR" sz="3600" dirty="0" smtClean="0">
                <a:solidFill>
                  <a:schemeClr val="accent2">
                    <a:lumMod val="50000"/>
                  </a:schemeClr>
                </a:solidFill>
                <a:latin typeface="Deco-A780" pitchFamily="2" charset="0"/>
              </a:rPr>
              <a:t>)</a:t>
            </a:r>
          </a:p>
          <a:p>
            <a:r>
              <a:rPr lang="fr-FR" sz="2400" dirty="0" smtClean="0"/>
              <a:t>Ce sont des grands espaces verticaux à hauteur d’enfant, au dedans et au dehors pour que les élèves puissent écrire en marchant.</a:t>
            </a:r>
          </a:p>
          <a:p>
            <a:r>
              <a:rPr lang="fr-FR" sz="3600" dirty="0" smtClean="0">
                <a:solidFill>
                  <a:schemeClr val="accent2">
                    <a:lumMod val="50000"/>
                  </a:schemeClr>
                </a:solidFill>
                <a:latin typeface="Comic Sans MS" pitchFamily="66" charset="0"/>
              </a:rPr>
              <a:t>Les pistes graphiques verticales (Dumont)</a:t>
            </a:r>
            <a:r>
              <a:rPr lang="fr-FR" sz="3600" dirty="0" smtClean="0">
                <a:latin typeface="Comic Sans MS" pitchFamily="66" charset="0"/>
              </a:rPr>
              <a:t> </a:t>
            </a:r>
          </a:p>
          <a:p>
            <a:r>
              <a:rPr lang="fr-FR" sz="2400" dirty="0" smtClean="0"/>
              <a:t>Ce sont des tableaux ou des affiches ou des supports pour l’écriture verticale ,destinés initialement au graphisme. elles limiteraient les contractions musculaires et les crispations qui existent dans les situations d’écriture en position assise.</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3718</TotalTime>
  <Words>1719</Words>
  <Application>Microsoft Office PowerPoint</Application>
  <PresentationFormat>Affichage à l'écran (4:3)</PresentationFormat>
  <Paragraphs>232</Paragraphs>
  <Slides>30</Slides>
  <Notes>30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Rotonde</vt:lpstr>
      <vt:lpstr>Enseignements apprentissage du geste graphique d’écriture.</vt:lpstr>
      <vt:lpstr>Les instructions officielles</vt:lpstr>
      <vt:lpstr>Type d’écriture recommandée</vt:lpstr>
      <vt:lpstr>Type d’écriture recommandée</vt:lpstr>
      <vt:lpstr>Type d’écriture recommandée</vt:lpstr>
      <vt:lpstr>L’écriture cursive donnée à voir</vt:lpstr>
      <vt:lpstr>L’écriture cursive produite en direct.</vt:lpstr>
      <vt:lpstr>Outils, Supports, Espace</vt:lpstr>
      <vt:lpstr>Supports possibles</vt:lpstr>
      <vt:lpstr>Supports possibles</vt:lpstr>
      <vt:lpstr>Types de lignages utilisés</vt:lpstr>
      <vt:lpstr>Lignage des supports: L’avis des auteurs</vt:lpstr>
      <vt:lpstr>Lignage des supports: L’avis des auteurs</vt:lpstr>
      <vt:lpstr>Les outils conseillés</vt:lpstr>
      <vt:lpstr>L’espace réservé dans la classe aux séances d’écriture</vt:lpstr>
      <vt:lpstr>L’espace réservé dans la classe aux séances d’écriture</vt:lpstr>
      <vt:lpstr>Nombre d’élèves par séance</vt:lpstr>
      <vt:lpstr>Organisation pédagogique de l’enseignement de l’écriture cursive.</vt:lpstr>
      <vt:lpstr>La séance d’écriture </vt:lpstr>
      <vt:lpstr>L’exercice emblématique  Deux positions</vt:lpstr>
      <vt:lpstr>ECRITURE</vt:lpstr>
      <vt:lpstr>L’entrée dans l’écriture</vt:lpstr>
      <vt:lpstr>Entrer dans l’apprentissage</vt:lpstr>
      <vt:lpstr>Les conditions pour qu’un élève entre dans l’apprentissage</vt:lpstr>
      <vt:lpstr>Les conditions pour qu’un élève entre dans l’apprentissage</vt:lpstr>
      <vt:lpstr>La clarté cognitive</vt:lpstr>
      <vt:lpstr>Motiver</vt:lpstr>
      <vt:lpstr>Alors Quand ?</vt:lpstr>
      <vt:lpstr>Repérer les besoins</vt:lpstr>
      <vt:lpstr>Etude des pratiques d’enseignement de l’écriture cursive en maternelle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des pratiques d’enseignement de l’écriture cursive en maternelle</dc:title>
  <dc:creator>...</dc:creator>
  <cp:lastModifiedBy>Virginie SOUFFLET</cp:lastModifiedBy>
  <cp:revision>269</cp:revision>
  <dcterms:created xsi:type="dcterms:W3CDTF">2009-05-06T17:21:21Z</dcterms:created>
  <dcterms:modified xsi:type="dcterms:W3CDTF">2012-04-16T13:41:33Z</dcterms:modified>
</cp:coreProperties>
</file>